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13" r:id="rId3"/>
    <p:sldId id="258" r:id="rId4"/>
    <p:sldId id="259" r:id="rId5"/>
    <p:sldId id="260" r:id="rId6"/>
    <p:sldId id="261" r:id="rId7"/>
    <p:sldId id="262" r:id="rId8"/>
    <p:sldId id="301" r:id="rId9"/>
    <p:sldId id="263" r:id="rId10"/>
    <p:sldId id="302" r:id="rId11"/>
    <p:sldId id="264" r:id="rId12"/>
    <p:sldId id="265" r:id="rId13"/>
    <p:sldId id="266" r:id="rId14"/>
    <p:sldId id="267" r:id="rId15"/>
    <p:sldId id="314" r:id="rId16"/>
    <p:sldId id="315" r:id="rId17"/>
    <p:sldId id="268" r:id="rId18"/>
    <p:sldId id="274" r:id="rId19"/>
    <p:sldId id="275" r:id="rId20"/>
    <p:sldId id="303" r:id="rId21"/>
    <p:sldId id="304" r:id="rId22"/>
    <p:sldId id="276" r:id="rId23"/>
    <p:sldId id="280" r:id="rId24"/>
    <p:sldId id="281" r:id="rId25"/>
    <p:sldId id="288" r:id="rId26"/>
    <p:sldId id="290" r:id="rId27"/>
    <p:sldId id="294" r:id="rId28"/>
    <p:sldId id="295" r:id="rId29"/>
    <p:sldId id="324" r:id="rId30"/>
    <p:sldId id="317" r:id="rId31"/>
    <p:sldId id="318" r:id="rId32"/>
    <p:sldId id="319" r:id="rId33"/>
    <p:sldId id="298" r:id="rId34"/>
    <p:sldId id="320" r:id="rId35"/>
    <p:sldId id="321" r:id="rId36"/>
    <p:sldId id="322" r:id="rId37"/>
    <p:sldId id="323" r:id="rId38"/>
    <p:sldId id="299" r:id="rId39"/>
    <p:sldId id="300" r:id="rId40"/>
    <p:sldId id="291" r:id="rId41"/>
    <p:sldId id="325" r:id="rId42"/>
    <p:sldId id="326" r:id="rId43"/>
    <p:sldId id="327" r:id="rId44"/>
    <p:sldId id="328" r:id="rId45"/>
    <p:sldId id="329" r:id="rId46"/>
    <p:sldId id="330" r:id="rId47"/>
    <p:sldId id="331" r:id="rId48"/>
    <p:sldId id="332" r:id="rId49"/>
    <p:sldId id="333" r:id="rId50"/>
    <p:sldId id="334" r:id="rId51"/>
    <p:sldId id="33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35" autoAdjust="0"/>
  </p:normalViewPr>
  <p:slideViewPr>
    <p:cSldViewPr snapToGrid="0">
      <p:cViewPr varScale="1">
        <p:scale>
          <a:sx n="87" d="100"/>
          <a:sy n="87" d="100"/>
        </p:scale>
        <p:origin x="1524" y="9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aiden\Dropbox\MEIR_STATMAN\Folder_Random%20Requests\File%20Compilation%20for%20Publisher%20_082016\Ch%2011\Figure%2011-5.xlsx" TargetMode="External"/><Relationship Id="rId1" Type="http://schemas.openxmlformats.org/officeDocument/2006/relationships/image" Target="../media/image7.png"/></Relationships>
</file>

<file path=ppt/charts/_rels/chart2.xml.rels><?xml version="1.0" encoding="UTF-8" standalone="yes"?>
<Relationships xmlns="http://schemas.openxmlformats.org/package/2006/relationships"><Relationship Id="rId3" Type="http://schemas.openxmlformats.org/officeDocument/2006/relationships/oleObject" Target="file:///C:\Users\aiden\Dropbox\MEIR_STATMAN\Folder_Random%20Requests\File%20Compilation%20for%20Publisher%20_082016\Ch%2011\Figure%2011-6.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2" Type="http://schemas.openxmlformats.org/officeDocument/2006/relationships/oleObject" Target="file:///C:\Users\aiden\Dropbox\MEIR_STATMAN\Folder_Random%20Requests\File%20Compilation%20for%20Publisher%20_082016\Ch%2011\Figure%2011-7.xlsx" TargetMode="External"/><Relationship Id="rId1" Type="http://schemas.openxmlformats.org/officeDocument/2006/relationships/image" Target="../media/image8.png"/></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iden\Dropbox\MEIR_STATMAN\Folder_Random%20Requests\File%20Compilation%20for%20Publisher%20_082016\Ch%2011\Figure%201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tx>
            <c:strRef>
              <c:f>Sheet2!$C$1</c:f>
              <c:strCache>
                <c:ptCount val="1"/>
                <c:pt idx="0">
                  <c:v>Yes</c:v>
                </c:pt>
              </c:strCache>
            </c:strRef>
          </c:tx>
          <c:spPr>
            <a:ln w="28575" cap="rnd">
              <a:noFill/>
              <a:round/>
            </a:ln>
            <a:effectLst/>
          </c:spPr>
          <c:marker>
            <c:symbol val="picture"/>
            <c:spPr>
              <a:blipFill>
                <a:blip xmlns:r="http://schemas.openxmlformats.org/officeDocument/2006/relationships" r:embed="rId1"/>
                <a:stretch>
                  <a:fillRect/>
                </a:stretch>
              </a:blipFill>
              <a:ln w="25400">
                <a:noFill/>
              </a:ln>
              <a:effectLst/>
            </c:spPr>
          </c:marker>
          <c:trendline>
            <c:spPr>
              <a:ln w="25400" cap="rnd">
                <a:solidFill>
                  <a:schemeClr val="tx1">
                    <a:lumMod val="85000"/>
                    <a:lumOff val="15000"/>
                  </a:schemeClr>
                </a:solidFill>
                <a:prstDash val="solid"/>
              </a:ln>
              <a:effectLst/>
            </c:spPr>
            <c:trendlineType val="linear"/>
            <c:dispRSqr val="0"/>
            <c:dispEq val="0"/>
          </c:trendline>
          <c:xVal>
            <c:numRef>
              <c:f>Sheet2!$B$2:$B$96</c:f>
              <c:numCache>
                <c:formatCode>General</c:formatCode>
                <c:ptCount val="95"/>
                <c:pt idx="0">
                  <c:v>33</c:v>
                </c:pt>
                <c:pt idx="1">
                  <c:v>27</c:v>
                </c:pt>
                <c:pt idx="2">
                  <c:v>27</c:v>
                </c:pt>
                <c:pt idx="3">
                  <c:v>26</c:v>
                </c:pt>
                <c:pt idx="4">
                  <c:v>22</c:v>
                </c:pt>
                <c:pt idx="5">
                  <c:v>24</c:v>
                </c:pt>
                <c:pt idx="6">
                  <c:v>20</c:v>
                </c:pt>
                <c:pt idx="7">
                  <c:v>18</c:v>
                </c:pt>
                <c:pt idx="8">
                  <c:v>16</c:v>
                </c:pt>
                <c:pt idx="9">
                  <c:v>17</c:v>
                </c:pt>
                <c:pt idx="10">
                  <c:v>27</c:v>
                </c:pt>
                <c:pt idx="11">
                  <c:v>31</c:v>
                </c:pt>
                <c:pt idx="12">
                  <c:v>26</c:v>
                </c:pt>
                <c:pt idx="13">
                  <c:v>31</c:v>
                </c:pt>
                <c:pt idx="14">
                  <c:v>30</c:v>
                </c:pt>
                <c:pt idx="15">
                  <c:v>30</c:v>
                </c:pt>
                <c:pt idx="16">
                  <c:v>29</c:v>
                </c:pt>
                <c:pt idx="17">
                  <c:v>35</c:v>
                </c:pt>
                <c:pt idx="18">
                  <c:v>35</c:v>
                </c:pt>
                <c:pt idx="19">
                  <c:v>41</c:v>
                </c:pt>
                <c:pt idx="20">
                  <c:v>43</c:v>
                </c:pt>
                <c:pt idx="21">
                  <c:v>42</c:v>
                </c:pt>
                <c:pt idx="22">
                  <c:v>47</c:v>
                </c:pt>
                <c:pt idx="23">
                  <c:v>47</c:v>
                </c:pt>
                <c:pt idx="24">
                  <c:v>46</c:v>
                </c:pt>
                <c:pt idx="25">
                  <c:v>47</c:v>
                </c:pt>
                <c:pt idx="26">
                  <c:v>48</c:v>
                </c:pt>
                <c:pt idx="27">
                  <c:v>48</c:v>
                </c:pt>
                <c:pt idx="28">
                  <c:v>46</c:v>
                </c:pt>
                <c:pt idx="29">
                  <c:v>47</c:v>
                </c:pt>
                <c:pt idx="30">
                  <c:v>46</c:v>
                </c:pt>
                <c:pt idx="31">
                  <c:v>49</c:v>
                </c:pt>
                <c:pt idx="32">
                  <c:v>48</c:v>
                </c:pt>
                <c:pt idx="33">
                  <c:v>50</c:v>
                </c:pt>
                <c:pt idx="34">
                  <c:v>48</c:v>
                </c:pt>
                <c:pt idx="35">
                  <c:v>55</c:v>
                </c:pt>
                <c:pt idx="36">
                  <c:v>50</c:v>
                </c:pt>
                <c:pt idx="37">
                  <c:v>57</c:v>
                </c:pt>
                <c:pt idx="38">
                  <c:v>54</c:v>
                </c:pt>
                <c:pt idx="39">
                  <c:v>46</c:v>
                </c:pt>
                <c:pt idx="40">
                  <c:v>46</c:v>
                </c:pt>
                <c:pt idx="41">
                  <c:v>46</c:v>
                </c:pt>
              </c:numCache>
            </c:numRef>
          </c:xVal>
          <c:yVal>
            <c:numRef>
              <c:f>Sheet2!$C$2:$C$96</c:f>
              <c:numCache>
                <c:formatCode>General</c:formatCode>
                <c:ptCount val="95"/>
                <c:pt idx="0">
                  <c:v>50</c:v>
                </c:pt>
                <c:pt idx="1">
                  <c:v>59</c:v>
                </c:pt>
                <c:pt idx="2">
                  <c:v>59</c:v>
                </c:pt>
                <c:pt idx="3">
                  <c:v>63</c:v>
                </c:pt>
                <c:pt idx="4">
                  <c:v>71</c:v>
                </c:pt>
                <c:pt idx="5">
                  <c:v>67</c:v>
                </c:pt>
                <c:pt idx="6">
                  <c:v>72</c:v>
                </c:pt>
                <c:pt idx="7">
                  <c:v>69</c:v>
                </c:pt>
                <c:pt idx="8">
                  <c:v>67</c:v>
                </c:pt>
                <c:pt idx="9">
                  <c:v>73</c:v>
                </c:pt>
                <c:pt idx="10">
                  <c:v>53</c:v>
                </c:pt>
                <c:pt idx="11">
                  <c:v>64</c:v>
                </c:pt>
                <c:pt idx="12">
                  <c:v>66</c:v>
                </c:pt>
                <c:pt idx="13">
                  <c:v>68</c:v>
                </c:pt>
                <c:pt idx="14">
                  <c:v>68</c:v>
                </c:pt>
                <c:pt idx="15">
                  <c:v>64</c:v>
                </c:pt>
                <c:pt idx="16">
                  <c:v>65</c:v>
                </c:pt>
                <c:pt idx="17">
                  <c:v>64</c:v>
                </c:pt>
                <c:pt idx="18">
                  <c:v>65</c:v>
                </c:pt>
                <c:pt idx="19">
                  <c:v>75</c:v>
                </c:pt>
                <c:pt idx="20">
                  <c:v>75</c:v>
                </c:pt>
                <c:pt idx="21">
                  <c:v>73</c:v>
                </c:pt>
                <c:pt idx="22">
                  <c:v>73</c:v>
                </c:pt>
                <c:pt idx="23">
                  <c:v>73</c:v>
                </c:pt>
                <c:pt idx="24">
                  <c:v>74</c:v>
                </c:pt>
                <c:pt idx="25">
                  <c:v>73</c:v>
                </c:pt>
                <c:pt idx="26">
                  <c:v>78</c:v>
                </c:pt>
                <c:pt idx="27">
                  <c:v>77</c:v>
                </c:pt>
                <c:pt idx="28">
                  <c:v>72</c:v>
                </c:pt>
                <c:pt idx="29">
                  <c:v>73</c:v>
                </c:pt>
                <c:pt idx="30">
                  <c:v>64</c:v>
                </c:pt>
                <c:pt idx="31">
                  <c:v>72</c:v>
                </c:pt>
                <c:pt idx="32">
                  <c:v>67</c:v>
                </c:pt>
                <c:pt idx="33">
                  <c:v>77</c:v>
                </c:pt>
                <c:pt idx="34">
                  <c:v>71</c:v>
                </c:pt>
                <c:pt idx="35">
                  <c:v>74</c:v>
                </c:pt>
                <c:pt idx="36">
                  <c:v>71</c:v>
                </c:pt>
                <c:pt idx="37">
                  <c:v>77</c:v>
                </c:pt>
                <c:pt idx="38">
                  <c:v>73</c:v>
                </c:pt>
                <c:pt idx="39">
                  <c:v>63</c:v>
                </c:pt>
                <c:pt idx="40">
                  <c:v>65</c:v>
                </c:pt>
                <c:pt idx="41">
                  <c:v>72</c:v>
                </c:pt>
              </c:numCache>
            </c:numRef>
          </c:yVal>
          <c:smooth val="0"/>
          <c:extLst xmlns:c16r2="http://schemas.microsoft.com/office/drawing/2015/06/chart">
            <c:ext xmlns:c16="http://schemas.microsoft.com/office/drawing/2014/chart" uri="{C3380CC4-5D6E-409C-BE32-E72D297353CC}">
              <c16:uniqueId val="{00000001-636C-4C93-9DBC-E25F33E224E5}"/>
            </c:ext>
          </c:extLst>
        </c:ser>
        <c:dLbls>
          <c:showLegendKey val="0"/>
          <c:showVal val="0"/>
          <c:showCatName val="0"/>
          <c:showSerName val="0"/>
          <c:showPercent val="0"/>
          <c:showBubbleSize val="0"/>
        </c:dLbls>
        <c:axId val="473198912"/>
        <c:axId val="473194208"/>
      </c:scatterChart>
      <c:valAx>
        <c:axId val="473198912"/>
        <c:scaling>
          <c:orientation val="minMax"/>
          <c:max val="59"/>
          <c:min val="10"/>
        </c:scaling>
        <c:delete val="0"/>
        <c:axPos val="b"/>
        <c:title>
          <c:tx>
            <c:rich>
              <a:bodyPr rot="0" vert="horz"/>
              <a:lstStyle/>
              <a:p>
                <a:pPr>
                  <a:defRPr sz="1600"/>
                </a:pPr>
                <a:r>
                  <a:rPr lang="en-US" sz="1600"/>
                  <a:t>Percentage of investors who think the stock market is overvalued</a:t>
                </a:r>
              </a:p>
            </c:rich>
          </c:tx>
          <c:overlay val="0"/>
          <c:spPr>
            <a:noFill/>
            <a:ln>
              <a:noFill/>
            </a:ln>
            <a:effectLst/>
          </c:sp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vert="horz"/>
          <a:lstStyle/>
          <a:p>
            <a:pPr>
              <a:defRPr sz="1600"/>
            </a:pPr>
            <a:endParaRPr lang="en-US"/>
          </a:p>
        </c:txPr>
        <c:crossAx val="473194208"/>
        <c:crosses val="autoZero"/>
        <c:crossBetween val="midCat"/>
        <c:majorUnit val="10"/>
      </c:valAx>
      <c:valAx>
        <c:axId val="473194208"/>
        <c:scaling>
          <c:orientation val="minMax"/>
          <c:max val="80"/>
          <c:min val="45"/>
        </c:scaling>
        <c:delete val="0"/>
        <c:axPos val="l"/>
        <c:title>
          <c:tx>
            <c:rich>
              <a:bodyPr rot="-5400000" vert="horz"/>
              <a:lstStyle/>
              <a:p>
                <a:pPr>
                  <a:defRPr sz="1600"/>
                </a:pPr>
                <a:r>
                  <a:rPr lang="en-US" sz="1600"/>
                  <a:t>Percentage of investors who think now is a good time to invest in the financial markets</a:t>
                </a:r>
              </a:p>
            </c:rich>
          </c:tx>
          <c:overlay val="0"/>
          <c:spPr>
            <a:noFill/>
            <a:ln>
              <a:noFill/>
            </a:ln>
            <a:effectLst/>
          </c:sp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vert="horz"/>
          <a:lstStyle/>
          <a:p>
            <a:pPr>
              <a:defRPr sz="1600"/>
            </a:pPr>
            <a:endParaRPr lang="en-US"/>
          </a:p>
        </c:txPr>
        <c:crossAx val="473198912"/>
        <c:crosses val="autoZero"/>
        <c:crossBetween val="midCat"/>
        <c:majorUnit val="10"/>
      </c:valAx>
      <c:spPr>
        <a:noFill/>
        <a:ln>
          <a:solidFill>
            <a:schemeClr val="bg1"/>
          </a:solidFill>
        </a:ln>
        <a:effectLst/>
      </c:spPr>
    </c:plotArea>
    <c:plotVisOnly val="1"/>
    <c:dispBlanksAs val="gap"/>
    <c:showDLblsOverMax val="0"/>
  </c:chart>
  <c:spPr>
    <a:solidFill>
      <a:schemeClr val="bg1"/>
    </a:solidFill>
    <a:ln w="9525" cap="flat" cmpd="sng" algn="ctr">
      <a:solidFill>
        <a:schemeClr val="bg1"/>
      </a:solidFill>
      <a:round/>
    </a:ln>
    <a:effectLst/>
  </c:spPr>
  <c:txPr>
    <a:bodyPr/>
    <a:lstStyle/>
    <a:p>
      <a:pPr>
        <a:defRPr sz="1200">
          <a:latin typeface="+mn-lt"/>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lineChart>
        <c:grouping val="standard"/>
        <c:varyColors val="0"/>
        <c:ser>
          <c:idx val="0"/>
          <c:order val="0"/>
          <c:tx>
            <c:strRef>
              <c:f>'All numbers '!$B$1</c:f>
              <c:strCache>
                <c:ptCount val="1"/>
                <c:pt idx="0">
                  <c:v>CAPE</c:v>
                </c:pt>
              </c:strCache>
            </c:strRef>
          </c:tx>
          <c:spPr>
            <a:ln w="19050" cap="rnd">
              <a:solidFill>
                <a:sysClr val="windowText" lastClr="000000"/>
              </a:solidFill>
              <a:round/>
            </a:ln>
            <a:effectLst/>
          </c:spPr>
          <c:marker>
            <c:symbol val="none"/>
          </c:marker>
          <c:cat>
            <c:numRef>
              <c:f>'All numbers '!$C$2:$C$1081</c:f>
              <c:numCache>
                <c:formatCode>mmm\-yy</c:formatCode>
                <c:ptCount val="1080"/>
                <c:pt idx="0">
                  <c:v>9498</c:v>
                </c:pt>
                <c:pt idx="1">
                  <c:v>9529</c:v>
                </c:pt>
                <c:pt idx="2">
                  <c:v>9557</c:v>
                </c:pt>
                <c:pt idx="3">
                  <c:v>9588</c:v>
                </c:pt>
                <c:pt idx="4">
                  <c:v>9618</c:v>
                </c:pt>
                <c:pt idx="5">
                  <c:v>9649</c:v>
                </c:pt>
                <c:pt idx="6">
                  <c:v>9679</c:v>
                </c:pt>
                <c:pt idx="7">
                  <c:v>9710</c:v>
                </c:pt>
                <c:pt idx="8">
                  <c:v>9741</c:v>
                </c:pt>
                <c:pt idx="9">
                  <c:v>9771</c:v>
                </c:pt>
                <c:pt idx="10">
                  <c:v>9802</c:v>
                </c:pt>
                <c:pt idx="11">
                  <c:v>9832</c:v>
                </c:pt>
                <c:pt idx="12">
                  <c:v>9863</c:v>
                </c:pt>
                <c:pt idx="13">
                  <c:v>9894</c:v>
                </c:pt>
                <c:pt idx="14">
                  <c:v>9922</c:v>
                </c:pt>
                <c:pt idx="15">
                  <c:v>9953</c:v>
                </c:pt>
                <c:pt idx="16">
                  <c:v>9983</c:v>
                </c:pt>
                <c:pt idx="17">
                  <c:v>10014</c:v>
                </c:pt>
                <c:pt idx="18">
                  <c:v>10044</c:v>
                </c:pt>
                <c:pt idx="19">
                  <c:v>10075</c:v>
                </c:pt>
                <c:pt idx="20">
                  <c:v>10106</c:v>
                </c:pt>
                <c:pt idx="21">
                  <c:v>10136</c:v>
                </c:pt>
                <c:pt idx="22">
                  <c:v>10167</c:v>
                </c:pt>
                <c:pt idx="23">
                  <c:v>10197</c:v>
                </c:pt>
                <c:pt idx="24">
                  <c:v>10228</c:v>
                </c:pt>
                <c:pt idx="25">
                  <c:v>10259</c:v>
                </c:pt>
                <c:pt idx="26">
                  <c:v>10288</c:v>
                </c:pt>
                <c:pt idx="27">
                  <c:v>10319</c:v>
                </c:pt>
                <c:pt idx="28">
                  <c:v>10349</c:v>
                </c:pt>
                <c:pt idx="29">
                  <c:v>10380</c:v>
                </c:pt>
                <c:pt idx="30">
                  <c:v>10410</c:v>
                </c:pt>
                <c:pt idx="31">
                  <c:v>10441</c:v>
                </c:pt>
                <c:pt idx="32">
                  <c:v>10472</c:v>
                </c:pt>
                <c:pt idx="33">
                  <c:v>10502</c:v>
                </c:pt>
                <c:pt idx="34">
                  <c:v>10533</c:v>
                </c:pt>
                <c:pt idx="35">
                  <c:v>10563</c:v>
                </c:pt>
                <c:pt idx="36">
                  <c:v>10594</c:v>
                </c:pt>
                <c:pt idx="37">
                  <c:v>10625</c:v>
                </c:pt>
                <c:pt idx="38">
                  <c:v>10653</c:v>
                </c:pt>
                <c:pt idx="39">
                  <c:v>10684</c:v>
                </c:pt>
                <c:pt idx="40">
                  <c:v>10714</c:v>
                </c:pt>
                <c:pt idx="41">
                  <c:v>10745</c:v>
                </c:pt>
                <c:pt idx="42">
                  <c:v>10775</c:v>
                </c:pt>
                <c:pt idx="43">
                  <c:v>10806</c:v>
                </c:pt>
                <c:pt idx="44">
                  <c:v>10837</c:v>
                </c:pt>
                <c:pt idx="45">
                  <c:v>10867</c:v>
                </c:pt>
                <c:pt idx="46">
                  <c:v>10898</c:v>
                </c:pt>
                <c:pt idx="47">
                  <c:v>10928</c:v>
                </c:pt>
                <c:pt idx="48">
                  <c:v>10959</c:v>
                </c:pt>
                <c:pt idx="49">
                  <c:v>10990</c:v>
                </c:pt>
                <c:pt idx="50">
                  <c:v>11018</c:v>
                </c:pt>
                <c:pt idx="51">
                  <c:v>11049</c:v>
                </c:pt>
                <c:pt idx="52">
                  <c:v>11079</c:v>
                </c:pt>
                <c:pt idx="53">
                  <c:v>11110</c:v>
                </c:pt>
                <c:pt idx="54">
                  <c:v>11140</c:v>
                </c:pt>
                <c:pt idx="55">
                  <c:v>11171</c:v>
                </c:pt>
                <c:pt idx="56">
                  <c:v>11202</c:v>
                </c:pt>
                <c:pt idx="57">
                  <c:v>11232</c:v>
                </c:pt>
                <c:pt idx="58">
                  <c:v>11263</c:v>
                </c:pt>
                <c:pt idx="59">
                  <c:v>11293</c:v>
                </c:pt>
                <c:pt idx="60">
                  <c:v>11324</c:v>
                </c:pt>
                <c:pt idx="61">
                  <c:v>11355</c:v>
                </c:pt>
                <c:pt idx="62">
                  <c:v>11383</c:v>
                </c:pt>
                <c:pt idx="63">
                  <c:v>11414</c:v>
                </c:pt>
                <c:pt idx="64">
                  <c:v>11444</c:v>
                </c:pt>
                <c:pt idx="65">
                  <c:v>11475</c:v>
                </c:pt>
                <c:pt idx="66">
                  <c:v>11505</c:v>
                </c:pt>
                <c:pt idx="67">
                  <c:v>11536</c:v>
                </c:pt>
                <c:pt idx="68">
                  <c:v>11567</c:v>
                </c:pt>
                <c:pt idx="69">
                  <c:v>11597</c:v>
                </c:pt>
                <c:pt idx="70">
                  <c:v>11628</c:v>
                </c:pt>
                <c:pt idx="71">
                  <c:v>11658</c:v>
                </c:pt>
                <c:pt idx="72">
                  <c:v>11689</c:v>
                </c:pt>
                <c:pt idx="73">
                  <c:v>11720</c:v>
                </c:pt>
                <c:pt idx="74">
                  <c:v>11749</c:v>
                </c:pt>
                <c:pt idx="75">
                  <c:v>11780</c:v>
                </c:pt>
                <c:pt idx="76">
                  <c:v>11810</c:v>
                </c:pt>
                <c:pt idx="77">
                  <c:v>11841</c:v>
                </c:pt>
                <c:pt idx="78">
                  <c:v>11871</c:v>
                </c:pt>
                <c:pt idx="79">
                  <c:v>11902</c:v>
                </c:pt>
                <c:pt idx="80">
                  <c:v>11933</c:v>
                </c:pt>
                <c:pt idx="81">
                  <c:v>11963</c:v>
                </c:pt>
                <c:pt idx="82">
                  <c:v>11994</c:v>
                </c:pt>
                <c:pt idx="83">
                  <c:v>12024</c:v>
                </c:pt>
                <c:pt idx="84">
                  <c:v>12055</c:v>
                </c:pt>
                <c:pt idx="85">
                  <c:v>12086</c:v>
                </c:pt>
                <c:pt idx="86">
                  <c:v>12114</c:v>
                </c:pt>
                <c:pt idx="87">
                  <c:v>12145</c:v>
                </c:pt>
                <c:pt idx="88">
                  <c:v>12175</c:v>
                </c:pt>
                <c:pt idx="89">
                  <c:v>12206</c:v>
                </c:pt>
                <c:pt idx="90">
                  <c:v>12236</c:v>
                </c:pt>
                <c:pt idx="91">
                  <c:v>12267</c:v>
                </c:pt>
                <c:pt idx="92">
                  <c:v>12298</c:v>
                </c:pt>
                <c:pt idx="93">
                  <c:v>12328</c:v>
                </c:pt>
                <c:pt idx="94">
                  <c:v>12359</c:v>
                </c:pt>
                <c:pt idx="95">
                  <c:v>12389</c:v>
                </c:pt>
                <c:pt idx="96">
                  <c:v>12420</c:v>
                </c:pt>
                <c:pt idx="97">
                  <c:v>12451</c:v>
                </c:pt>
                <c:pt idx="98">
                  <c:v>12479</c:v>
                </c:pt>
                <c:pt idx="99">
                  <c:v>12510</c:v>
                </c:pt>
                <c:pt idx="100">
                  <c:v>12540</c:v>
                </c:pt>
                <c:pt idx="101">
                  <c:v>12571</c:v>
                </c:pt>
                <c:pt idx="102">
                  <c:v>12601</c:v>
                </c:pt>
                <c:pt idx="103">
                  <c:v>12632</c:v>
                </c:pt>
                <c:pt idx="104">
                  <c:v>12663</c:v>
                </c:pt>
                <c:pt idx="105">
                  <c:v>12693</c:v>
                </c:pt>
                <c:pt idx="106">
                  <c:v>12724</c:v>
                </c:pt>
                <c:pt idx="107">
                  <c:v>12754</c:v>
                </c:pt>
                <c:pt idx="108">
                  <c:v>12785</c:v>
                </c:pt>
                <c:pt idx="109">
                  <c:v>12816</c:v>
                </c:pt>
                <c:pt idx="110">
                  <c:v>12844</c:v>
                </c:pt>
                <c:pt idx="111">
                  <c:v>12875</c:v>
                </c:pt>
                <c:pt idx="112">
                  <c:v>12905</c:v>
                </c:pt>
                <c:pt idx="113">
                  <c:v>12936</c:v>
                </c:pt>
                <c:pt idx="114">
                  <c:v>12966</c:v>
                </c:pt>
                <c:pt idx="115">
                  <c:v>12997</c:v>
                </c:pt>
                <c:pt idx="116">
                  <c:v>13028</c:v>
                </c:pt>
                <c:pt idx="117">
                  <c:v>13058</c:v>
                </c:pt>
                <c:pt idx="118">
                  <c:v>13089</c:v>
                </c:pt>
                <c:pt idx="119">
                  <c:v>13119</c:v>
                </c:pt>
                <c:pt idx="120">
                  <c:v>13150</c:v>
                </c:pt>
                <c:pt idx="121">
                  <c:v>13181</c:v>
                </c:pt>
                <c:pt idx="122">
                  <c:v>13210</c:v>
                </c:pt>
                <c:pt idx="123">
                  <c:v>13241</c:v>
                </c:pt>
                <c:pt idx="124">
                  <c:v>13271</c:v>
                </c:pt>
                <c:pt idx="125">
                  <c:v>13302</c:v>
                </c:pt>
                <c:pt idx="126">
                  <c:v>13332</c:v>
                </c:pt>
                <c:pt idx="127">
                  <c:v>13363</c:v>
                </c:pt>
                <c:pt idx="128">
                  <c:v>13394</c:v>
                </c:pt>
                <c:pt idx="129">
                  <c:v>13424</c:v>
                </c:pt>
                <c:pt idx="130">
                  <c:v>13455</c:v>
                </c:pt>
                <c:pt idx="131">
                  <c:v>13485</c:v>
                </c:pt>
                <c:pt idx="132">
                  <c:v>13516</c:v>
                </c:pt>
                <c:pt idx="133">
                  <c:v>13547</c:v>
                </c:pt>
                <c:pt idx="134">
                  <c:v>13575</c:v>
                </c:pt>
                <c:pt idx="135">
                  <c:v>13606</c:v>
                </c:pt>
                <c:pt idx="136">
                  <c:v>13636</c:v>
                </c:pt>
                <c:pt idx="137">
                  <c:v>13667</c:v>
                </c:pt>
                <c:pt idx="138">
                  <c:v>13697</c:v>
                </c:pt>
                <c:pt idx="139">
                  <c:v>13728</c:v>
                </c:pt>
                <c:pt idx="140">
                  <c:v>13759</c:v>
                </c:pt>
                <c:pt idx="141">
                  <c:v>13789</c:v>
                </c:pt>
                <c:pt idx="142">
                  <c:v>13820</c:v>
                </c:pt>
                <c:pt idx="143">
                  <c:v>13850</c:v>
                </c:pt>
                <c:pt idx="144">
                  <c:v>13881</c:v>
                </c:pt>
                <c:pt idx="145">
                  <c:v>13912</c:v>
                </c:pt>
                <c:pt idx="146">
                  <c:v>13940</c:v>
                </c:pt>
                <c:pt idx="147">
                  <c:v>13971</c:v>
                </c:pt>
                <c:pt idx="148">
                  <c:v>14001</c:v>
                </c:pt>
                <c:pt idx="149">
                  <c:v>14032</c:v>
                </c:pt>
                <c:pt idx="150">
                  <c:v>14062</c:v>
                </c:pt>
                <c:pt idx="151">
                  <c:v>14093</c:v>
                </c:pt>
                <c:pt idx="152">
                  <c:v>14124</c:v>
                </c:pt>
                <c:pt idx="153">
                  <c:v>14154</c:v>
                </c:pt>
                <c:pt idx="154">
                  <c:v>14185</c:v>
                </c:pt>
                <c:pt idx="155">
                  <c:v>14215</c:v>
                </c:pt>
                <c:pt idx="156">
                  <c:v>14246</c:v>
                </c:pt>
                <c:pt idx="157">
                  <c:v>14277</c:v>
                </c:pt>
                <c:pt idx="158">
                  <c:v>14305</c:v>
                </c:pt>
                <c:pt idx="159">
                  <c:v>14336</c:v>
                </c:pt>
                <c:pt idx="160">
                  <c:v>14366</c:v>
                </c:pt>
                <c:pt idx="161">
                  <c:v>14397</c:v>
                </c:pt>
                <c:pt idx="162">
                  <c:v>14427</c:v>
                </c:pt>
                <c:pt idx="163">
                  <c:v>14458</c:v>
                </c:pt>
                <c:pt idx="164">
                  <c:v>14489</c:v>
                </c:pt>
                <c:pt idx="165">
                  <c:v>14519</c:v>
                </c:pt>
                <c:pt idx="166">
                  <c:v>14550</c:v>
                </c:pt>
                <c:pt idx="167">
                  <c:v>14580</c:v>
                </c:pt>
                <c:pt idx="168">
                  <c:v>14611</c:v>
                </c:pt>
                <c:pt idx="169">
                  <c:v>14642</c:v>
                </c:pt>
                <c:pt idx="170">
                  <c:v>14671</c:v>
                </c:pt>
                <c:pt idx="171">
                  <c:v>14702</c:v>
                </c:pt>
                <c:pt idx="172">
                  <c:v>14732</c:v>
                </c:pt>
                <c:pt idx="173">
                  <c:v>14763</c:v>
                </c:pt>
                <c:pt idx="174">
                  <c:v>14793</c:v>
                </c:pt>
                <c:pt idx="175">
                  <c:v>14824</c:v>
                </c:pt>
                <c:pt idx="176">
                  <c:v>14855</c:v>
                </c:pt>
                <c:pt idx="177">
                  <c:v>14885</c:v>
                </c:pt>
                <c:pt idx="178">
                  <c:v>14916</c:v>
                </c:pt>
                <c:pt idx="179">
                  <c:v>14946</c:v>
                </c:pt>
                <c:pt idx="180">
                  <c:v>14977</c:v>
                </c:pt>
                <c:pt idx="181">
                  <c:v>15008</c:v>
                </c:pt>
                <c:pt idx="182">
                  <c:v>15036</c:v>
                </c:pt>
                <c:pt idx="183">
                  <c:v>15067</c:v>
                </c:pt>
                <c:pt idx="184">
                  <c:v>15097</c:v>
                </c:pt>
                <c:pt idx="185">
                  <c:v>15128</c:v>
                </c:pt>
                <c:pt idx="186">
                  <c:v>15158</c:v>
                </c:pt>
                <c:pt idx="187">
                  <c:v>15189</c:v>
                </c:pt>
                <c:pt idx="188">
                  <c:v>15220</c:v>
                </c:pt>
                <c:pt idx="189">
                  <c:v>15250</c:v>
                </c:pt>
                <c:pt idx="190">
                  <c:v>15281</c:v>
                </c:pt>
                <c:pt idx="191">
                  <c:v>15311</c:v>
                </c:pt>
                <c:pt idx="192">
                  <c:v>15342</c:v>
                </c:pt>
                <c:pt idx="193">
                  <c:v>15373</c:v>
                </c:pt>
                <c:pt idx="194">
                  <c:v>15401</c:v>
                </c:pt>
                <c:pt idx="195">
                  <c:v>15432</c:v>
                </c:pt>
                <c:pt idx="196">
                  <c:v>15462</c:v>
                </c:pt>
                <c:pt idx="197">
                  <c:v>15493</c:v>
                </c:pt>
                <c:pt idx="198">
                  <c:v>15523</c:v>
                </c:pt>
                <c:pt idx="199">
                  <c:v>15554</c:v>
                </c:pt>
                <c:pt idx="200">
                  <c:v>15585</c:v>
                </c:pt>
                <c:pt idx="201">
                  <c:v>15615</c:v>
                </c:pt>
                <c:pt idx="202">
                  <c:v>15646</c:v>
                </c:pt>
                <c:pt idx="203">
                  <c:v>15676</c:v>
                </c:pt>
                <c:pt idx="204">
                  <c:v>15707</c:v>
                </c:pt>
                <c:pt idx="205">
                  <c:v>15738</c:v>
                </c:pt>
                <c:pt idx="206">
                  <c:v>15766</c:v>
                </c:pt>
                <c:pt idx="207">
                  <c:v>15797</c:v>
                </c:pt>
                <c:pt idx="208">
                  <c:v>15827</c:v>
                </c:pt>
                <c:pt idx="209">
                  <c:v>15858</c:v>
                </c:pt>
                <c:pt idx="210">
                  <c:v>15888</c:v>
                </c:pt>
                <c:pt idx="211">
                  <c:v>15919</c:v>
                </c:pt>
                <c:pt idx="212">
                  <c:v>15950</c:v>
                </c:pt>
                <c:pt idx="213">
                  <c:v>15980</c:v>
                </c:pt>
                <c:pt idx="214">
                  <c:v>16011</c:v>
                </c:pt>
                <c:pt idx="215">
                  <c:v>16041</c:v>
                </c:pt>
                <c:pt idx="216">
                  <c:v>16072</c:v>
                </c:pt>
                <c:pt idx="217">
                  <c:v>16103</c:v>
                </c:pt>
                <c:pt idx="218">
                  <c:v>16132</c:v>
                </c:pt>
                <c:pt idx="219">
                  <c:v>16163</c:v>
                </c:pt>
                <c:pt idx="220">
                  <c:v>16193</c:v>
                </c:pt>
                <c:pt idx="221">
                  <c:v>16224</c:v>
                </c:pt>
                <c:pt idx="222">
                  <c:v>16254</c:v>
                </c:pt>
                <c:pt idx="223">
                  <c:v>16285</c:v>
                </c:pt>
                <c:pt idx="224">
                  <c:v>16316</c:v>
                </c:pt>
                <c:pt idx="225">
                  <c:v>16346</c:v>
                </c:pt>
                <c:pt idx="226">
                  <c:v>16377</c:v>
                </c:pt>
                <c:pt idx="227">
                  <c:v>16407</c:v>
                </c:pt>
                <c:pt idx="228">
                  <c:v>16438</c:v>
                </c:pt>
                <c:pt idx="229">
                  <c:v>16469</c:v>
                </c:pt>
                <c:pt idx="230">
                  <c:v>16497</c:v>
                </c:pt>
                <c:pt idx="231">
                  <c:v>16528</c:v>
                </c:pt>
                <c:pt idx="232">
                  <c:v>16558</c:v>
                </c:pt>
                <c:pt idx="233">
                  <c:v>16589</c:v>
                </c:pt>
                <c:pt idx="234">
                  <c:v>16619</c:v>
                </c:pt>
                <c:pt idx="235">
                  <c:v>16650</c:v>
                </c:pt>
                <c:pt idx="236">
                  <c:v>16681</c:v>
                </c:pt>
                <c:pt idx="237">
                  <c:v>16711</c:v>
                </c:pt>
                <c:pt idx="238">
                  <c:v>16742</c:v>
                </c:pt>
                <c:pt idx="239">
                  <c:v>16772</c:v>
                </c:pt>
                <c:pt idx="240">
                  <c:v>16803</c:v>
                </c:pt>
                <c:pt idx="241">
                  <c:v>16834</c:v>
                </c:pt>
                <c:pt idx="242">
                  <c:v>16862</c:v>
                </c:pt>
                <c:pt idx="243">
                  <c:v>16893</c:v>
                </c:pt>
                <c:pt idx="244">
                  <c:v>16923</c:v>
                </c:pt>
                <c:pt idx="245">
                  <c:v>16954</c:v>
                </c:pt>
                <c:pt idx="246">
                  <c:v>16984</c:v>
                </c:pt>
                <c:pt idx="247">
                  <c:v>17015</c:v>
                </c:pt>
                <c:pt idx="248">
                  <c:v>17046</c:v>
                </c:pt>
                <c:pt idx="249">
                  <c:v>17076</c:v>
                </c:pt>
                <c:pt idx="250">
                  <c:v>17107</c:v>
                </c:pt>
                <c:pt idx="251">
                  <c:v>17137</c:v>
                </c:pt>
                <c:pt idx="252">
                  <c:v>17168</c:v>
                </c:pt>
                <c:pt idx="253">
                  <c:v>17199</c:v>
                </c:pt>
                <c:pt idx="254">
                  <c:v>17227</c:v>
                </c:pt>
                <c:pt idx="255">
                  <c:v>17258</c:v>
                </c:pt>
                <c:pt idx="256">
                  <c:v>17288</c:v>
                </c:pt>
                <c:pt idx="257">
                  <c:v>17319</c:v>
                </c:pt>
                <c:pt idx="258">
                  <c:v>17349</c:v>
                </c:pt>
                <c:pt idx="259">
                  <c:v>17380</c:v>
                </c:pt>
                <c:pt idx="260">
                  <c:v>17411</c:v>
                </c:pt>
                <c:pt idx="261">
                  <c:v>17441</c:v>
                </c:pt>
                <c:pt idx="262">
                  <c:v>17472</c:v>
                </c:pt>
                <c:pt idx="263">
                  <c:v>17502</c:v>
                </c:pt>
                <c:pt idx="264">
                  <c:v>17533</c:v>
                </c:pt>
                <c:pt idx="265">
                  <c:v>17564</c:v>
                </c:pt>
                <c:pt idx="266">
                  <c:v>17593</c:v>
                </c:pt>
                <c:pt idx="267">
                  <c:v>17624</c:v>
                </c:pt>
                <c:pt idx="268">
                  <c:v>17654</c:v>
                </c:pt>
                <c:pt idx="269">
                  <c:v>17685</c:v>
                </c:pt>
                <c:pt idx="270">
                  <c:v>17715</c:v>
                </c:pt>
                <c:pt idx="271">
                  <c:v>17746</c:v>
                </c:pt>
                <c:pt idx="272">
                  <c:v>17777</c:v>
                </c:pt>
                <c:pt idx="273">
                  <c:v>17807</c:v>
                </c:pt>
                <c:pt idx="274">
                  <c:v>17838</c:v>
                </c:pt>
                <c:pt idx="275">
                  <c:v>17868</c:v>
                </c:pt>
                <c:pt idx="276">
                  <c:v>17899</c:v>
                </c:pt>
                <c:pt idx="277">
                  <c:v>17930</c:v>
                </c:pt>
                <c:pt idx="278">
                  <c:v>17958</c:v>
                </c:pt>
                <c:pt idx="279">
                  <c:v>17989</c:v>
                </c:pt>
                <c:pt idx="280">
                  <c:v>18019</c:v>
                </c:pt>
                <c:pt idx="281">
                  <c:v>18050</c:v>
                </c:pt>
                <c:pt idx="282">
                  <c:v>18080</c:v>
                </c:pt>
                <c:pt idx="283">
                  <c:v>18111</c:v>
                </c:pt>
                <c:pt idx="284">
                  <c:v>18142</c:v>
                </c:pt>
                <c:pt idx="285">
                  <c:v>18172</c:v>
                </c:pt>
                <c:pt idx="286">
                  <c:v>18203</c:v>
                </c:pt>
                <c:pt idx="287">
                  <c:v>18233</c:v>
                </c:pt>
                <c:pt idx="288">
                  <c:v>18264</c:v>
                </c:pt>
                <c:pt idx="289">
                  <c:v>18295</c:v>
                </c:pt>
                <c:pt idx="290">
                  <c:v>18323</c:v>
                </c:pt>
                <c:pt idx="291">
                  <c:v>18354</c:v>
                </c:pt>
                <c:pt idx="292">
                  <c:v>18384</c:v>
                </c:pt>
                <c:pt idx="293">
                  <c:v>18415</c:v>
                </c:pt>
                <c:pt idx="294">
                  <c:v>18445</c:v>
                </c:pt>
                <c:pt idx="295">
                  <c:v>18476</c:v>
                </c:pt>
                <c:pt idx="296">
                  <c:v>18507</c:v>
                </c:pt>
                <c:pt idx="297">
                  <c:v>18537</c:v>
                </c:pt>
                <c:pt idx="298">
                  <c:v>18568</c:v>
                </c:pt>
                <c:pt idx="299">
                  <c:v>18598</c:v>
                </c:pt>
                <c:pt idx="300">
                  <c:v>18629</c:v>
                </c:pt>
                <c:pt idx="301">
                  <c:v>18660</c:v>
                </c:pt>
                <c:pt idx="302">
                  <c:v>18688</c:v>
                </c:pt>
                <c:pt idx="303">
                  <c:v>18719</c:v>
                </c:pt>
                <c:pt idx="304">
                  <c:v>18749</c:v>
                </c:pt>
                <c:pt idx="305">
                  <c:v>18780</c:v>
                </c:pt>
                <c:pt idx="306">
                  <c:v>18810</c:v>
                </c:pt>
                <c:pt idx="307">
                  <c:v>18841</c:v>
                </c:pt>
                <c:pt idx="308">
                  <c:v>18872</c:v>
                </c:pt>
                <c:pt idx="309">
                  <c:v>18902</c:v>
                </c:pt>
                <c:pt idx="310">
                  <c:v>18933</c:v>
                </c:pt>
                <c:pt idx="311">
                  <c:v>18963</c:v>
                </c:pt>
                <c:pt idx="312">
                  <c:v>18994</c:v>
                </c:pt>
                <c:pt idx="313">
                  <c:v>19025</c:v>
                </c:pt>
                <c:pt idx="314">
                  <c:v>19054</c:v>
                </c:pt>
                <c:pt idx="315">
                  <c:v>19085</c:v>
                </c:pt>
                <c:pt idx="316">
                  <c:v>19115</c:v>
                </c:pt>
                <c:pt idx="317">
                  <c:v>19146</c:v>
                </c:pt>
                <c:pt idx="318">
                  <c:v>19176</c:v>
                </c:pt>
                <c:pt idx="319">
                  <c:v>19207</c:v>
                </c:pt>
                <c:pt idx="320">
                  <c:v>19238</c:v>
                </c:pt>
                <c:pt idx="321">
                  <c:v>19268</c:v>
                </c:pt>
                <c:pt idx="322">
                  <c:v>19299</c:v>
                </c:pt>
                <c:pt idx="323">
                  <c:v>19329</c:v>
                </c:pt>
                <c:pt idx="324">
                  <c:v>19360</c:v>
                </c:pt>
                <c:pt idx="325">
                  <c:v>19391</c:v>
                </c:pt>
                <c:pt idx="326">
                  <c:v>19419</c:v>
                </c:pt>
                <c:pt idx="327">
                  <c:v>19450</c:v>
                </c:pt>
                <c:pt idx="328">
                  <c:v>19480</c:v>
                </c:pt>
                <c:pt idx="329">
                  <c:v>19511</c:v>
                </c:pt>
                <c:pt idx="330">
                  <c:v>19541</c:v>
                </c:pt>
                <c:pt idx="331">
                  <c:v>19572</c:v>
                </c:pt>
                <c:pt idx="332">
                  <c:v>19603</c:v>
                </c:pt>
                <c:pt idx="333">
                  <c:v>19633</c:v>
                </c:pt>
                <c:pt idx="334">
                  <c:v>19664</c:v>
                </c:pt>
                <c:pt idx="335">
                  <c:v>19694</c:v>
                </c:pt>
                <c:pt idx="336">
                  <c:v>19725</c:v>
                </c:pt>
                <c:pt idx="337">
                  <c:v>19756</c:v>
                </c:pt>
                <c:pt idx="338">
                  <c:v>19784</c:v>
                </c:pt>
                <c:pt idx="339">
                  <c:v>19815</c:v>
                </c:pt>
                <c:pt idx="340">
                  <c:v>19845</c:v>
                </c:pt>
                <c:pt idx="341">
                  <c:v>19876</c:v>
                </c:pt>
                <c:pt idx="342">
                  <c:v>19906</c:v>
                </c:pt>
                <c:pt idx="343">
                  <c:v>19937</c:v>
                </c:pt>
                <c:pt idx="344">
                  <c:v>19968</c:v>
                </c:pt>
                <c:pt idx="345">
                  <c:v>19998</c:v>
                </c:pt>
                <c:pt idx="346">
                  <c:v>20029</c:v>
                </c:pt>
                <c:pt idx="347">
                  <c:v>20059</c:v>
                </c:pt>
                <c:pt idx="348">
                  <c:v>20090</c:v>
                </c:pt>
                <c:pt idx="349">
                  <c:v>20121</c:v>
                </c:pt>
                <c:pt idx="350">
                  <c:v>20149</c:v>
                </c:pt>
                <c:pt idx="351">
                  <c:v>20180</c:v>
                </c:pt>
                <c:pt idx="352">
                  <c:v>20210</c:v>
                </c:pt>
                <c:pt idx="353">
                  <c:v>20241</c:v>
                </c:pt>
                <c:pt idx="354">
                  <c:v>20271</c:v>
                </c:pt>
                <c:pt idx="355">
                  <c:v>20302</c:v>
                </c:pt>
                <c:pt idx="356">
                  <c:v>20333</c:v>
                </c:pt>
                <c:pt idx="357">
                  <c:v>20363</c:v>
                </c:pt>
                <c:pt idx="358">
                  <c:v>20394</c:v>
                </c:pt>
                <c:pt idx="359">
                  <c:v>20424</c:v>
                </c:pt>
                <c:pt idx="360">
                  <c:v>20455</c:v>
                </c:pt>
                <c:pt idx="361">
                  <c:v>20486</c:v>
                </c:pt>
                <c:pt idx="362">
                  <c:v>20515</c:v>
                </c:pt>
                <c:pt idx="363">
                  <c:v>20546</c:v>
                </c:pt>
                <c:pt idx="364">
                  <c:v>20576</c:v>
                </c:pt>
                <c:pt idx="365">
                  <c:v>20607</c:v>
                </c:pt>
                <c:pt idx="366">
                  <c:v>20637</c:v>
                </c:pt>
                <c:pt idx="367">
                  <c:v>20668</c:v>
                </c:pt>
                <c:pt idx="368">
                  <c:v>20699</c:v>
                </c:pt>
                <c:pt idx="369">
                  <c:v>20729</c:v>
                </c:pt>
                <c:pt idx="370">
                  <c:v>20760</c:v>
                </c:pt>
                <c:pt idx="371">
                  <c:v>20790</c:v>
                </c:pt>
                <c:pt idx="372">
                  <c:v>20821</c:v>
                </c:pt>
                <c:pt idx="373">
                  <c:v>20852</c:v>
                </c:pt>
                <c:pt idx="374">
                  <c:v>20880</c:v>
                </c:pt>
                <c:pt idx="375">
                  <c:v>20911</c:v>
                </c:pt>
                <c:pt idx="376">
                  <c:v>20941</c:v>
                </c:pt>
                <c:pt idx="377">
                  <c:v>20972</c:v>
                </c:pt>
                <c:pt idx="378">
                  <c:v>21002</c:v>
                </c:pt>
                <c:pt idx="379">
                  <c:v>21033</c:v>
                </c:pt>
                <c:pt idx="380">
                  <c:v>21064</c:v>
                </c:pt>
                <c:pt idx="381">
                  <c:v>21094</c:v>
                </c:pt>
                <c:pt idx="382">
                  <c:v>21125</c:v>
                </c:pt>
                <c:pt idx="383">
                  <c:v>21155</c:v>
                </c:pt>
                <c:pt idx="384">
                  <c:v>21186</c:v>
                </c:pt>
                <c:pt idx="385">
                  <c:v>21217</c:v>
                </c:pt>
                <c:pt idx="386">
                  <c:v>21245</c:v>
                </c:pt>
                <c:pt idx="387">
                  <c:v>21276</c:v>
                </c:pt>
                <c:pt idx="388">
                  <c:v>21306</c:v>
                </c:pt>
                <c:pt idx="389">
                  <c:v>21337</c:v>
                </c:pt>
                <c:pt idx="390">
                  <c:v>21367</c:v>
                </c:pt>
                <c:pt idx="391">
                  <c:v>21398</c:v>
                </c:pt>
                <c:pt idx="392">
                  <c:v>21429</c:v>
                </c:pt>
                <c:pt idx="393">
                  <c:v>21459</c:v>
                </c:pt>
                <c:pt idx="394">
                  <c:v>21490</c:v>
                </c:pt>
                <c:pt idx="395">
                  <c:v>21520</c:v>
                </c:pt>
                <c:pt idx="396">
                  <c:v>21551</c:v>
                </c:pt>
                <c:pt idx="397">
                  <c:v>21582</c:v>
                </c:pt>
                <c:pt idx="398">
                  <c:v>21610</c:v>
                </c:pt>
                <c:pt idx="399">
                  <c:v>21641</c:v>
                </c:pt>
                <c:pt idx="400">
                  <c:v>21671</c:v>
                </c:pt>
                <c:pt idx="401">
                  <c:v>21702</c:v>
                </c:pt>
                <c:pt idx="402">
                  <c:v>21732</c:v>
                </c:pt>
                <c:pt idx="403">
                  <c:v>21763</c:v>
                </c:pt>
                <c:pt idx="404">
                  <c:v>21794</c:v>
                </c:pt>
                <c:pt idx="405">
                  <c:v>21824</c:v>
                </c:pt>
                <c:pt idx="406">
                  <c:v>21855</c:v>
                </c:pt>
                <c:pt idx="407">
                  <c:v>21885</c:v>
                </c:pt>
                <c:pt idx="408">
                  <c:v>21916</c:v>
                </c:pt>
                <c:pt idx="409">
                  <c:v>21947</c:v>
                </c:pt>
                <c:pt idx="410">
                  <c:v>21976</c:v>
                </c:pt>
                <c:pt idx="411">
                  <c:v>22007</c:v>
                </c:pt>
                <c:pt idx="412">
                  <c:v>22037</c:v>
                </c:pt>
                <c:pt idx="413">
                  <c:v>22068</c:v>
                </c:pt>
                <c:pt idx="414">
                  <c:v>22098</c:v>
                </c:pt>
                <c:pt idx="415">
                  <c:v>22129</c:v>
                </c:pt>
                <c:pt idx="416">
                  <c:v>22160</c:v>
                </c:pt>
                <c:pt idx="417">
                  <c:v>22190</c:v>
                </c:pt>
                <c:pt idx="418">
                  <c:v>22221</c:v>
                </c:pt>
                <c:pt idx="419">
                  <c:v>22251</c:v>
                </c:pt>
                <c:pt idx="420">
                  <c:v>22282</c:v>
                </c:pt>
                <c:pt idx="421">
                  <c:v>22313</c:v>
                </c:pt>
                <c:pt idx="422">
                  <c:v>22341</c:v>
                </c:pt>
                <c:pt idx="423">
                  <c:v>22372</c:v>
                </c:pt>
                <c:pt idx="424">
                  <c:v>22402</c:v>
                </c:pt>
                <c:pt idx="425">
                  <c:v>22433</c:v>
                </c:pt>
                <c:pt idx="426">
                  <c:v>22463</c:v>
                </c:pt>
                <c:pt idx="427">
                  <c:v>22494</c:v>
                </c:pt>
                <c:pt idx="428">
                  <c:v>22525</c:v>
                </c:pt>
                <c:pt idx="429">
                  <c:v>22555</c:v>
                </c:pt>
                <c:pt idx="430">
                  <c:v>22586</c:v>
                </c:pt>
                <c:pt idx="431">
                  <c:v>22616</c:v>
                </c:pt>
                <c:pt idx="432">
                  <c:v>22647</c:v>
                </c:pt>
                <c:pt idx="433">
                  <c:v>22678</c:v>
                </c:pt>
                <c:pt idx="434">
                  <c:v>22706</c:v>
                </c:pt>
                <c:pt idx="435">
                  <c:v>22737</c:v>
                </c:pt>
                <c:pt idx="436">
                  <c:v>22767</c:v>
                </c:pt>
                <c:pt idx="437">
                  <c:v>22798</c:v>
                </c:pt>
                <c:pt idx="438">
                  <c:v>22828</c:v>
                </c:pt>
                <c:pt idx="439">
                  <c:v>22859</c:v>
                </c:pt>
                <c:pt idx="440">
                  <c:v>22890</c:v>
                </c:pt>
                <c:pt idx="441">
                  <c:v>22920</c:v>
                </c:pt>
                <c:pt idx="442">
                  <c:v>22951</c:v>
                </c:pt>
                <c:pt idx="443">
                  <c:v>22981</c:v>
                </c:pt>
                <c:pt idx="444">
                  <c:v>23012</c:v>
                </c:pt>
                <c:pt idx="445">
                  <c:v>23043</c:v>
                </c:pt>
                <c:pt idx="446">
                  <c:v>23071</c:v>
                </c:pt>
                <c:pt idx="447">
                  <c:v>23102</c:v>
                </c:pt>
                <c:pt idx="448">
                  <c:v>23132</c:v>
                </c:pt>
                <c:pt idx="449">
                  <c:v>23163</c:v>
                </c:pt>
                <c:pt idx="450">
                  <c:v>23193</c:v>
                </c:pt>
                <c:pt idx="451">
                  <c:v>23224</c:v>
                </c:pt>
                <c:pt idx="452">
                  <c:v>23255</c:v>
                </c:pt>
                <c:pt idx="453">
                  <c:v>23285</c:v>
                </c:pt>
                <c:pt idx="454">
                  <c:v>23316</c:v>
                </c:pt>
                <c:pt idx="455">
                  <c:v>23346</c:v>
                </c:pt>
                <c:pt idx="456">
                  <c:v>23377</c:v>
                </c:pt>
                <c:pt idx="457">
                  <c:v>23408</c:v>
                </c:pt>
                <c:pt idx="458">
                  <c:v>23437</c:v>
                </c:pt>
                <c:pt idx="459">
                  <c:v>23468</c:v>
                </c:pt>
                <c:pt idx="460">
                  <c:v>23498</c:v>
                </c:pt>
                <c:pt idx="461">
                  <c:v>23529</c:v>
                </c:pt>
                <c:pt idx="462">
                  <c:v>23559</c:v>
                </c:pt>
                <c:pt idx="463">
                  <c:v>23590</c:v>
                </c:pt>
                <c:pt idx="464">
                  <c:v>23621</c:v>
                </c:pt>
                <c:pt idx="465">
                  <c:v>23651</c:v>
                </c:pt>
                <c:pt idx="466">
                  <c:v>23682</c:v>
                </c:pt>
                <c:pt idx="467">
                  <c:v>23712</c:v>
                </c:pt>
                <c:pt idx="468">
                  <c:v>23743</c:v>
                </c:pt>
                <c:pt idx="469">
                  <c:v>23774</c:v>
                </c:pt>
                <c:pt idx="470">
                  <c:v>23802</c:v>
                </c:pt>
                <c:pt idx="471">
                  <c:v>23833</c:v>
                </c:pt>
                <c:pt idx="472">
                  <c:v>23863</c:v>
                </c:pt>
                <c:pt idx="473">
                  <c:v>23894</c:v>
                </c:pt>
                <c:pt idx="474">
                  <c:v>23924</c:v>
                </c:pt>
                <c:pt idx="475">
                  <c:v>23955</c:v>
                </c:pt>
                <c:pt idx="476">
                  <c:v>23986</c:v>
                </c:pt>
                <c:pt idx="477">
                  <c:v>24016</c:v>
                </c:pt>
                <c:pt idx="478">
                  <c:v>24047</c:v>
                </c:pt>
                <c:pt idx="479">
                  <c:v>24077</c:v>
                </c:pt>
                <c:pt idx="480">
                  <c:v>24108</c:v>
                </c:pt>
                <c:pt idx="481">
                  <c:v>24139</c:v>
                </c:pt>
                <c:pt idx="482">
                  <c:v>24167</c:v>
                </c:pt>
                <c:pt idx="483">
                  <c:v>24198</c:v>
                </c:pt>
                <c:pt idx="484">
                  <c:v>24228</c:v>
                </c:pt>
                <c:pt idx="485">
                  <c:v>24259</c:v>
                </c:pt>
                <c:pt idx="486">
                  <c:v>24289</c:v>
                </c:pt>
                <c:pt idx="487">
                  <c:v>24320</c:v>
                </c:pt>
                <c:pt idx="488">
                  <c:v>24351</c:v>
                </c:pt>
                <c:pt idx="489">
                  <c:v>24381</c:v>
                </c:pt>
                <c:pt idx="490">
                  <c:v>24412</c:v>
                </c:pt>
                <c:pt idx="491">
                  <c:v>24442</c:v>
                </c:pt>
                <c:pt idx="492">
                  <c:v>24473</c:v>
                </c:pt>
                <c:pt idx="493">
                  <c:v>24504</c:v>
                </c:pt>
                <c:pt idx="494">
                  <c:v>24532</c:v>
                </c:pt>
                <c:pt idx="495">
                  <c:v>24563</c:v>
                </c:pt>
                <c:pt idx="496">
                  <c:v>24593</c:v>
                </c:pt>
                <c:pt idx="497">
                  <c:v>24624</c:v>
                </c:pt>
                <c:pt idx="498">
                  <c:v>24654</c:v>
                </c:pt>
                <c:pt idx="499">
                  <c:v>24685</c:v>
                </c:pt>
                <c:pt idx="500">
                  <c:v>24716</c:v>
                </c:pt>
                <c:pt idx="501">
                  <c:v>24746</c:v>
                </c:pt>
                <c:pt idx="502">
                  <c:v>24777</c:v>
                </c:pt>
                <c:pt idx="503">
                  <c:v>24807</c:v>
                </c:pt>
                <c:pt idx="504">
                  <c:v>24838</c:v>
                </c:pt>
                <c:pt idx="505">
                  <c:v>24869</c:v>
                </c:pt>
                <c:pt idx="506">
                  <c:v>24898</c:v>
                </c:pt>
                <c:pt idx="507">
                  <c:v>24929</c:v>
                </c:pt>
                <c:pt idx="508">
                  <c:v>24959</c:v>
                </c:pt>
                <c:pt idx="509">
                  <c:v>24990</c:v>
                </c:pt>
                <c:pt idx="510">
                  <c:v>25020</c:v>
                </c:pt>
                <c:pt idx="511">
                  <c:v>25051</c:v>
                </c:pt>
                <c:pt idx="512">
                  <c:v>25082</c:v>
                </c:pt>
                <c:pt idx="513">
                  <c:v>25112</c:v>
                </c:pt>
                <c:pt idx="514">
                  <c:v>25143</c:v>
                </c:pt>
                <c:pt idx="515">
                  <c:v>25173</c:v>
                </c:pt>
                <c:pt idx="516">
                  <c:v>25204</c:v>
                </c:pt>
                <c:pt idx="517">
                  <c:v>25235</c:v>
                </c:pt>
                <c:pt idx="518">
                  <c:v>25263</c:v>
                </c:pt>
                <c:pt idx="519">
                  <c:v>25294</c:v>
                </c:pt>
                <c:pt idx="520">
                  <c:v>25324</c:v>
                </c:pt>
                <c:pt idx="521">
                  <c:v>25355</c:v>
                </c:pt>
                <c:pt idx="522">
                  <c:v>25385</c:v>
                </c:pt>
                <c:pt idx="523">
                  <c:v>25416</c:v>
                </c:pt>
                <c:pt idx="524">
                  <c:v>25447</c:v>
                </c:pt>
                <c:pt idx="525">
                  <c:v>25477</c:v>
                </c:pt>
                <c:pt idx="526">
                  <c:v>25508</c:v>
                </c:pt>
                <c:pt idx="527">
                  <c:v>25538</c:v>
                </c:pt>
                <c:pt idx="528">
                  <c:v>25569</c:v>
                </c:pt>
                <c:pt idx="529">
                  <c:v>25600</c:v>
                </c:pt>
                <c:pt idx="530">
                  <c:v>25628</c:v>
                </c:pt>
                <c:pt idx="531">
                  <c:v>25659</c:v>
                </c:pt>
                <c:pt idx="532">
                  <c:v>25689</c:v>
                </c:pt>
                <c:pt idx="533">
                  <c:v>25720</c:v>
                </c:pt>
                <c:pt idx="534">
                  <c:v>25750</c:v>
                </c:pt>
                <c:pt idx="535">
                  <c:v>25781</c:v>
                </c:pt>
                <c:pt idx="536">
                  <c:v>25812</c:v>
                </c:pt>
                <c:pt idx="537">
                  <c:v>25842</c:v>
                </c:pt>
                <c:pt idx="538">
                  <c:v>25873</c:v>
                </c:pt>
                <c:pt idx="539">
                  <c:v>25903</c:v>
                </c:pt>
                <c:pt idx="540">
                  <c:v>25934</c:v>
                </c:pt>
                <c:pt idx="541">
                  <c:v>25965</c:v>
                </c:pt>
                <c:pt idx="542">
                  <c:v>25993</c:v>
                </c:pt>
                <c:pt idx="543">
                  <c:v>26024</c:v>
                </c:pt>
                <c:pt idx="544">
                  <c:v>26054</c:v>
                </c:pt>
                <c:pt idx="545">
                  <c:v>26085</c:v>
                </c:pt>
                <c:pt idx="546">
                  <c:v>26115</c:v>
                </c:pt>
                <c:pt idx="547">
                  <c:v>26146</c:v>
                </c:pt>
                <c:pt idx="548">
                  <c:v>26177</c:v>
                </c:pt>
                <c:pt idx="549">
                  <c:v>26207</c:v>
                </c:pt>
                <c:pt idx="550">
                  <c:v>26238</c:v>
                </c:pt>
                <c:pt idx="551">
                  <c:v>26268</c:v>
                </c:pt>
                <c:pt idx="552">
                  <c:v>26299</c:v>
                </c:pt>
                <c:pt idx="553">
                  <c:v>26330</c:v>
                </c:pt>
                <c:pt idx="554">
                  <c:v>26359</c:v>
                </c:pt>
                <c:pt idx="555">
                  <c:v>26390</c:v>
                </c:pt>
                <c:pt idx="556">
                  <c:v>26420</c:v>
                </c:pt>
                <c:pt idx="557">
                  <c:v>26451</c:v>
                </c:pt>
                <c:pt idx="558">
                  <c:v>26481</c:v>
                </c:pt>
                <c:pt idx="559">
                  <c:v>26512</c:v>
                </c:pt>
                <c:pt idx="560">
                  <c:v>26543</c:v>
                </c:pt>
                <c:pt idx="561">
                  <c:v>26573</c:v>
                </c:pt>
                <c:pt idx="562">
                  <c:v>26604</c:v>
                </c:pt>
                <c:pt idx="563">
                  <c:v>26634</c:v>
                </c:pt>
                <c:pt idx="564">
                  <c:v>26665</c:v>
                </c:pt>
                <c:pt idx="565">
                  <c:v>26696</c:v>
                </c:pt>
                <c:pt idx="566">
                  <c:v>26724</c:v>
                </c:pt>
                <c:pt idx="567">
                  <c:v>26755</c:v>
                </c:pt>
                <c:pt idx="568">
                  <c:v>26785</c:v>
                </c:pt>
                <c:pt idx="569">
                  <c:v>26816</c:v>
                </c:pt>
                <c:pt idx="570">
                  <c:v>26846</c:v>
                </c:pt>
                <c:pt idx="571">
                  <c:v>26877</c:v>
                </c:pt>
                <c:pt idx="572">
                  <c:v>26908</c:v>
                </c:pt>
                <c:pt idx="573">
                  <c:v>26938</c:v>
                </c:pt>
                <c:pt idx="574">
                  <c:v>26969</c:v>
                </c:pt>
                <c:pt idx="575">
                  <c:v>26999</c:v>
                </c:pt>
                <c:pt idx="576">
                  <c:v>27030</c:v>
                </c:pt>
                <c:pt idx="577">
                  <c:v>27061</c:v>
                </c:pt>
                <c:pt idx="578">
                  <c:v>27089</c:v>
                </c:pt>
                <c:pt idx="579">
                  <c:v>27120</c:v>
                </c:pt>
                <c:pt idx="580">
                  <c:v>27150</c:v>
                </c:pt>
                <c:pt idx="581">
                  <c:v>27181</c:v>
                </c:pt>
                <c:pt idx="582">
                  <c:v>27211</c:v>
                </c:pt>
                <c:pt idx="583">
                  <c:v>27242</c:v>
                </c:pt>
                <c:pt idx="584">
                  <c:v>27273</c:v>
                </c:pt>
                <c:pt idx="585">
                  <c:v>27303</c:v>
                </c:pt>
                <c:pt idx="586">
                  <c:v>27334</c:v>
                </c:pt>
                <c:pt idx="587">
                  <c:v>27364</c:v>
                </c:pt>
                <c:pt idx="588">
                  <c:v>27395</c:v>
                </c:pt>
                <c:pt idx="589">
                  <c:v>27426</c:v>
                </c:pt>
                <c:pt idx="590">
                  <c:v>27454</c:v>
                </c:pt>
                <c:pt idx="591">
                  <c:v>27485</c:v>
                </c:pt>
                <c:pt idx="592">
                  <c:v>27515</c:v>
                </c:pt>
                <c:pt idx="593">
                  <c:v>27546</c:v>
                </c:pt>
                <c:pt idx="594">
                  <c:v>27576</c:v>
                </c:pt>
                <c:pt idx="595">
                  <c:v>27607</c:v>
                </c:pt>
                <c:pt idx="596">
                  <c:v>27638</c:v>
                </c:pt>
                <c:pt idx="597">
                  <c:v>27668</c:v>
                </c:pt>
                <c:pt idx="598">
                  <c:v>27699</c:v>
                </c:pt>
                <c:pt idx="599">
                  <c:v>27729</c:v>
                </c:pt>
                <c:pt idx="600">
                  <c:v>27760</c:v>
                </c:pt>
                <c:pt idx="601">
                  <c:v>27791</c:v>
                </c:pt>
                <c:pt idx="602">
                  <c:v>27820</c:v>
                </c:pt>
                <c:pt idx="603">
                  <c:v>27851</c:v>
                </c:pt>
                <c:pt idx="604">
                  <c:v>27881</c:v>
                </c:pt>
                <c:pt idx="605">
                  <c:v>27912</c:v>
                </c:pt>
                <c:pt idx="606">
                  <c:v>27942</c:v>
                </c:pt>
                <c:pt idx="607">
                  <c:v>27973</c:v>
                </c:pt>
                <c:pt idx="608">
                  <c:v>28004</c:v>
                </c:pt>
                <c:pt idx="609">
                  <c:v>28034</c:v>
                </c:pt>
                <c:pt idx="610">
                  <c:v>28065</c:v>
                </c:pt>
                <c:pt idx="611">
                  <c:v>28095</c:v>
                </c:pt>
                <c:pt idx="612">
                  <c:v>28126</c:v>
                </c:pt>
                <c:pt idx="613">
                  <c:v>28157</c:v>
                </c:pt>
                <c:pt idx="614">
                  <c:v>28185</c:v>
                </c:pt>
                <c:pt idx="615">
                  <c:v>28216</c:v>
                </c:pt>
                <c:pt idx="616">
                  <c:v>28246</c:v>
                </c:pt>
                <c:pt idx="617">
                  <c:v>28277</c:v>
                </c:pt>
                <c:pt idx="618">
                  <c:v>28307</c:v>
                </c:pt>
                <c:pt idx="619">
                  <c:v>28338</c:v>
                </c:pt>
                <c:pt idx="620">
                  <c:v>28369</c:v>
                </c:pt>
                <c:pt idx="621">
                  <c:v>28399</c:v>
                </c:pt>
                <c:pt idx="622">
                  <c:v>28430</c:v>
                </c:pt>
                <c:pt idx="623">
                  <c:v>28460</c:v>
                </c:pt>
                <c:pt idx="624">
                  <c:v>28491</c:v>
                </c:pt>
                <c:pt idx="625">
                  <c:v>28522</c:v>
                </c:pt>
                <c:pt idx="626">
                  <c:v>28550</c:v>
                </c:pt>
                <c:pt idx="627">
                  <c:v>28581</c:v>
                </c:pt>
                <c:pt idx="628">
                  <c:v>28611</c:v>
                </c:pt>
                <c:pt idx="629">
                  <c:v>28642</c:v>
                </c:pt>
                <c:pt idx="630">
                  <c:v>28672</c:v>
                </c:pt>
                <c:pt idx="631">
                  <c:v>28703</c:v>
                </c:pt>
                <c:pt idx="632">
                  <c:v>28734</c:v>
                </c:pt>
                <c:pt idx="633">
                  <c:v>28764</c:v>
                </c:pt>
                <c:pt idx="634">
                  <c:v>28795</c:v>
                </c:pt>
                <c:pt idx="635">
                  <c:v>28825</c:v>
                </c:pt>
                <c:pt idx="636">
                  <c:v>28856</c:v>
                </c:pt>
                <c:pt idx="637">
                  <c:v>28887</c:v>
                </c:pt>
                <c:pt idx="638">
                  <c:v>28915</c:v>
                </c:pt>
                <c:pt idx="639">
                  <c:v>28946</c:v>
                </c:pt>
                <c:pt idx="640">
                  <c:v>28976</c:v>
                </c:pt>
                <c:pt idx="641">
                  <c:v>29007</c:v>
                </c:pt>
                <c:pt idx="642">
                  <c:v>29037</c:v>
                </c:pt>
                <c:pt idx="643">
                  <c:v>29068</c:v>
                </c:pt>
                <c:pt idx="644">
                  <c:v>29099</c:v>
                </c:pt>
                <c:pt idx="645">
                  <c:v>29129</c:v>
                </c:pt>
                <c:pt idx="646">
                  <c:v>29160</c:v>
                </c:pt>
                <c:pt idx="647">
                  <c:v>29190</c:v>
                </c:pt>
                <c:pt idx="648">
                  <c:v>29221</c:v>
                </c:pt>
                <c:pt idx="649">
                  <c:v>29252</c:v>
                </c:pt>
                <c:pt idx="650">
                  <c:v>29281</c:v>
                </c:pt>
                <c:pt idx="651">
                  <c:v>29312</c:v>
                </c:pt>
                <c:pt idx="652">
                  <c:v>29342</c:v>
                </c:pt>
                <c:pt idx="653">
                  <c:v>29373</c:v>
                </c:pt>
                <c:pt idx="654">
                  <c:v>29403</c:v>
                </c:pt>
                <c:pt idx="655">
                  <c:v>29434</c:v>
                </c:pt>
                <c:pt idx="656">
                  <c:v>29465</c:v>
                </c:pt>
                <c:pt idx="657">
                  <c:v>29495</c:v>
                </c:pt>
                <c:pt idx="658">
                  <c:v>29526</c:v>
                </c:pt>
                <c:pt idx="659">
                  <c:v>29556</c:v>
                </c:pt>
                <c:pt idx="660">
                  <c:v>29587</c:v>
                </c:pt>
                <c:pt idx="661">
                  <c:v>29618</c:v>
                </c:pt>
                <c:pt idx="662">
                  <c:v>29646</c:v>
                </c:pt>
                <c:pt idx="663">
                  <c:v>29677</c:v>
                </c:pt>
                <c:pt idx="664">
                  <c:v>29707</c:v>
                </c:pt>
                <c:pt idx="665">
                  <c:v>29738</c:v>
                </c:pt>
                <c:pt idx="666">
                  <c:v>29768</c:v>
                </c:pt>
                <c:pt idx="667">
                  <c:v>29799</c:v>
                </c:pt>
                <c:pt idx="668">
                  <c:v>29830</c:v>
                </c:pt>
                <c:pt idx="669">
                  <c:v>29860</c:v>
                </c:pt>
                <c:pt idx="670">
                  <c:v>29891</c:v>
                </c:pt>
                <c:pt idx="671">
                  <c:v>29921</c:v>
                </c:pt>
                <c:pt idx="672">
                  <c:v>29952</c:v>
                </c:pt>
                <c:pt idx="673">
                  <c:v>29983</c:v>
                </c:pt>
                <c:pt idx="674">
                  <c:v>30011</c:v>
                </c:pt>
                <c:pt idx="675">
                  <c:v>30042</c:v>
                </c:pt>
                <c:pt idx="676">
                  <c:v>30072</c:v>
                </c:pt>
                <c:pt idx="677">
                  <c:v>30103</c:v>
                </c:pt>
                <c:pt idx="678">
                  <c:v>30133</c:v>
                </c:pt>
                <c:pt idx="679">
                  <c:v>30164</c:v>
                </c:pt>
                <c:pt idx="680">
                  <c:v>30195</c:v>
                </c:pt>
                <c:pt idx="681">
                  <c:v>30225</c:v>
                </c:pt>
                <c:pt idx="682">
                  <c:v>30256</c:v>
                </c:pt>
                <c:pt idx="683">
                  <c:v>30286</c:v>
                </c:pt>
                <c:pt idx="684">
                  <c:v>30317</c:v>
                </c:pt>
                <c:pt idx="685">
                  <c:v>30348</c:v>
                </c:pt>
                <c:pt idx="686">
                  <c:v>30376</c:v>
                </c:pt>
                <c:pt idx="687">
                  <c:v>30407</c:v>
                </c:pt>
                <c:pt idx="688">
                  <c:v>30437</c:v>
                </c:pt>
                <c:pt idx="689">
                  <c:v>30468</c:v>
                </c:pt>
                <c:pt idx="690">
                  <c:v>30498</c:v>
                </c:pt>
                <c:pt idx="691">
                  <c:v>30529</c:v>
                </c:pt>
                <c:pt idx="692">
                  <c:v>30560</c:v>
                </c:pt>
                <c:pt idx="693">
                  <c:v>30590</c:v>
                </c:pt>
                <c:pt idx="694">
                  <c:v>30621</c:v>
                </c:pt>
                <c:pt idx="695">
                  <c:v>30651</c:v>
                </c:pt>
                <c:pt idx="696">
                  <c:v>30682</c:v>
                </c:pt>
                <c:pt idx="697">
                  <c:v>30713</c:v>
                </c:pt>
                <c:pt idx="698">
                  <c:v>30742</c:v>
                </c:pt>
                <c:pt idx="699">
                  <c:v>30773</c:v>
                </c:pt>
                <c:pt idx="700">
                  <c:v>30803</c:v>
                </c:pt>
                <c:pt idx="701">
                  <c:v>30834</c:v>
                </c:pt>
                <c:pt idx="702">
                  <c:v>30864</c:v>
                </c:pt>
                <c:pt idx="703">
                  <c:v>30895</c:v>
                </c:pt>
                <c:pt idx="704">
                  <c:v>30926</c:v>
                </c:pt>
                <c:pt idx="705">
                  <c:v>30956</c:v>
                </c:pt>
                <c:pt idx="706">
                  <c:v>30987</c:v>
                </c:pt>
                <c:pt idx="707">
                  <c:v>31017</c:v>
                </c:pt>
                <c:pt idx="708">
                  <c:v>31048</c:v>
                </c:pt>
                <c:pt idx="709">
                  <c:v>31079</c:v>
                </c:pt>
                <c:pt idx="710">
                  <c:v>31107</c:v>
                </c:pt>
                <c:pt idx="711">
                  <c:v>31138</c:v>
                </c:pt>
                <c:pt idx="712">
                  <c:v>31168</c:v>
                </c:pt>
                <c:pt idx="713">
                  <c:v>31199</c:v>
                </c:pt>
                <c:pt idx="714">
                  <c:v>31229</c:v>
                </c:pt>
                <c:pt idx="715">
                  <c:v>31260</c:v>
                </c:pt>
                <c:pt idx="716">
                  <c:v>31291</c:v>
                </c:pt>
                <c:pt idx="717">
                  <c:v>31321</c:v>
                </c:pt>
                <c:pt idx="718">
                  <c:v>31352</c:v>
                </c:pt>
                <c:pt idx="719">
                  <c:v>31382</c:v>
                </c:pt>
                <c:pt idx="720">
                  <c:v>31413</c:v>
                </c:pt>
                <c:pt idx="721">
                  <c:v>31444</c:v>
                </c:pt>
                <c:pt idx="722">
                  <c:v>31472</c:v>
                </c:pt>
                <c:pt idx="723">
                  <c:v>31503</c:v>
                </c:pt>
                <c:pt idx="724">
                  <c:v>31533</c:v>
                </c:pt>
                <c:pt idx="725">
                  <c:v>31564</c:v>
                </c:pt>
                <c:pt idx="726">
                  <c:v>31594</c:v>
                </c:pt>
                <c:pt idx="727">
                  <c:v>31625</c:v>
                </c:pt>
                <c:pt idx="728">
                  <c:v>31656</c:v>
                </c:pt>
                <c:pt idx="729">
                  <c:v>31686</c:v>
                </c:pt>
                <c:pt idx="730">
                  <c:v>31717</c:v>
                </c:pt>
                <c:pt idx="731">
                  <c:v>31747</c:v>
                </c:pt>
                <c:pt idx="732">
                  <c:v>31778</c:v>
                </c:pt>
                <c:pt idx="733">
                  <c:v>31809</c:v>
                </c:pt>
                <c:pt idx="734">
                  <c:v>31837</c:v>
                </c:pt>
                <c:pt idx="735">
                  <c:v>31868</c:v>
                </c:pt>
                <c:pt idx="736">
                  <c:v>31898</c:v>
                </c:pt>
                <c:pt idx="737">
                  <c:v>31929</c:v>
                </c:pt>
                <c:pt idx="738">
                  <c:v>31959</c:v>
                </c:pt>
                <c:pt idx="739">
                  <c:v>31990</c:v>
                </c:pt>
                <c:pt idx="740">
                  <c:v>32021</c:v>
                </c:pt>
                <c:pt idx="741">
                  <c:v>32051</c:v>
                </c:pt>
                <c:pt idx="742">
                  <c:v>32082</c:v>
                </c:pt>
                <c:pt idx="743">
                  <c:v>32112</c:v>
                </c:pt>
                <c:pt idx="744">
                  <c:v>32143</c:v>
                </c:pt>
                <c:pt idx="745">
                  <c:v>32174</c:v>
                </c:pt>
                <c:pt idx="746">
                  <c:v>32203</c:v>
                </c:pt>
                <c:pt idx="747">
                  <c:v>32234</c:v>
                </c:pt>
                <c:pt idx="748">
                  <c:v>32264</c:v>
                </c:pt>
                <c:pt idx="749">
                  <c:v>32295</c:v>
                </c:pt>
                <c:pt idx="750">
                  <c:v>32325</c:v>
                </c:pt>
                <c:pt idx="751">
                  <c:v>32356</c:v>
                </c:pt>
                <c:pt idx="752">
                  <c:v>32387</c:v>
                </c:pt>
                <c:pt idx="753">
                  <c:v>32417</c:v>
                </c:pt>
                <c:pt idx="754">
                  <c:v>32448</c:v>
                </c:pt>
                <c:pt idx="755">
                  <c:v>32478</c:v>
                </c:pt>
                <c:pt idx="756">
                  <c:v>32509</c:v>
                </c:pt>
                <c:pt idx="757">
                  <c:v>32540</c:v>
                </c:pt>
                <c:pt idx="758">
                  <c:v>32568</c:v>
                </c:pt>
                <c:pt idx="759">
                  <c:v>32599</c:v>
                </c:pt>
                <c:pt idx="760">
                  <c:v>32629</c:v>
                </c:pt>
                <c:pt idx="761">
                  <c:v>32660</c:v>
                </c:pt>
                <c:pt idx="762">
                  <c:v>32690</c:v>
                </c:pt>
                <c:pt idx="763">
                  <c:v>32721</c:v>
                </c:pt>
                <c:pt idx="764">
                  <c:v>32752</c:v>
                </c:pt>
                <c:pt idx="765">
                  <c:v>32782</c:v>
                </c:pt>
                <c:pt idx="766">
                  <c:v>32813</c:v>
                </c:pt>
                <c:pt idx="767">
                  <c:v>32843</c:v>
                </c:pt>
                <c:pt idx="768">
                  <c:v>32874</c:v>
                </c:pt>
                <c:pt idx="769">
                  <c:v>32905</c:v>
                </c:pt>
                <c:pt idx="770">
                  <c:v>32933</c:v>
                </c:pt>
                <c:pt idx="771">
                  <c:v>32964</c:v>
                </c:pt>
                <c:pt idx="772">
                  <c:v>32994</c:v>
                </c:pt>
                <c:pt idx="773">
                  <c:v>33025</c:v>
                </c:pt>
                <c:pt idx="774">
                  <c:v>33055</c:v>
                </c:pt>
                <c:pt idx="775">
                  <c:v>33086</c:v>
                </c:pt>
                <c:pt idx="776">
                  <c:v>33117</c:v>
                </c:pt>
                <c:pt idx="777">
                  <c:v>33147</c:v>
                </c:pt>
                <c:pt idx="778">
                  <c:v>33178</c:v>
                </c:pt>
                <c:pt idx="779">
                  <c:v>33208</c:v>
                </c:pt>
                <c:pt idx="780">
                  <c:v>33239</c:v>
                </c:pt>
                <c:pt idx="781">
                  <c:v>33270</c:v>
                </c:pt>
                <c:pt idx="782">
                  <c:v>33298</c:v>
                </c:pt>
                <c:pt idx="783">
                  <c:v>33329</c:v>
                </c:pt>
                <c:pt idx="784">
                  <c:v>33359</c:v>
                </c:pt>
                <c:pt idx="785">
                  <c:v>33390</c:v>
                </c:pt>
                <c:pt idx="786">
                  <c:v>33420</c:v>
                </c:pt>
                <c:pt idx="787">
                  <c:v>33451</c:v>
                </c:pt>
                <c:pt idx="788">
                  <c:v>33482</c:v>
                </c:pt>
                <c:pt idx="789">
                  <c:v>33512</c:v>
                </c:pt>
                <c:pt idx="790">
                  <c:v>33543</c:v>
                </c:pt>
                <c:pt idx="791">
                  <c:v>33573</c:v>
                </c:pt>
                <c:pt idx="792">
                  <c:v>33604</c:v>
                </c:pt>
                <c:pt idx="793">
                  <c:v>33635</c:v>
                </c:pt>
                <c:pt idx="794">
                  <c:v>33664</c:v>
                </c:pt>
                <c:pt idx="795">
                  <c:v>33695</c:v>
                </c:pt>
                <c:pt idx="796">
                  <c:v>33725</c:v>
                </c:pt>
                <c:pt idx="797">
                  <c:v>33756</c:v>
                </c:pt>
                <c:pt idx="798">
                  <c:v>33786</c:v>
                </c:pt>
                <c:pt idx="799">
                  <c:v>33817</c:v>
                </c:pt>
                <c:pt idx="800">
                  <c:v>33848</c:v>
                </c:pt>
                <c:pt idx="801">
                  <c:v>33878</c:v>
                </c:pt>
                <c:pt idx="802">
                  <c:v>33909</c:v>
                </c:pt>
                <c:pt idx="803">
                  <c:v>33939</c:v>
                </c:pt>
                <c:pt idx="804">
                  <c:v>33970</c:v>
                </c:pt>
                <c:pt idx="805">
                  <c:v>34001</c:v>
                </c:pt>
                <c:pt idx="806">
                  <c:v>34029</c:v>
                </c:pt>
                <c:pt idx="807">
                  <c:v>34060</c:v>
                </c:pt>
                <c:pt idx="808">
                  <c:v>34090</c:v>
                </c:pt>
                <c:pt idx="809">
                  <c:v>34121</c:v>
                </c:pt>
                <c:pt idx="810">
                  <c:v>34151</c:v>
                </c:pt>
                <c:pt idx="811">
                  <c:v>34182</c:v>
                </c:pt>
                <c:pt idx="812">
                  <c:v>34213</c:v>
                </c:pt>
                <c:pt idx="813">
                  <c:v>34243</c:v>
                </c:pt>
                <c:pt idx="814">
                  <c:v>34274</c:v>
                </c:pt>
                <c:pt idx="815">
                  <c:v>34304</c:v>
                </c:pt>
                <c:pt idx="816">
                  <c:v>34335</c:v>
                </c:pt>
                <c:pt idx="817">
                  <c:v>34366</c:v>
                </c:pt>
                <c:pt idx="818">
                  <c:v>34394</c:v>
                </c:pt>
                <c:pt idx="819">
                  <c:v>34425</c:v>
                </c:pt>
                <c:pt idx="820">
                  <c:v>34455</c:v>
                </c:pt>
                <c:pt idx="821">
                  <c:v>34486</c:v>
                </c:pt>
                <c:pt idx="822">
                  <c:v>34516</c:v>
                </c:pt>
                <c:pt idx="823">
                  <c:v>34547</c:v>
                </c:pt>
                <c:pt idx="824">
                  <c:v>34578</c:v>
                </c:pt>
                <c:pt idx="825">
                  <c:v>34608</c:v>
                </c:pt>
                <c:pt idx="826">
                  <c:v>34639</c:v>
                </c:pt>
                <c:pt idx="827">
                  <c:v>34669</c:v>
                </c:pt>
                <c:pt idx="828">
                  <c:v>34700</c:v>
                </c:pt>
                <c:pt idx="829">
                  <c:v>34731</c:v>
                </c:pt>
                <c:pt idx="830">
                  <c:v>34759</c:v>
                </c:pt>
                <c:pt idx="831">
                  <c:v>34790</c:v>
                </c:pt>
                <c:pt idx="832">
                  <c:v>34820</c:v>
                </c:pt>
                <c:pt idx="833">
                  <c:v>34851</c:v>
                </c:pt>
                <c:pt idx="834">
                  <c:v>34881</c:v>
                </c:pt>
                <c:pt idx="835">
                  <c:v>34912</c:v>
                </c:pt>
                <c:pt idx="836">
                  <c:v>34943</c:v>
                </c:pt>
                <c:pt idx="837">
                  <c:v>34973</c:v>
                </c:pt>
                <c:pt idx="838">
                  <c:v>35004</c:v>
                </c:pt>
                <c:pt idx="839">
                  <c:v>35034</c:v>
                </c:pt>
                <c:pt idx="840">
                  <c:v>35065</c:v>
                </c:pt>
                <c:pt idx="841">
                  <c:v>35096</c:v>
                </c:pt>
                <c:pt idx="842">
                  <c:v>35125</c:v>
                </c:pt>
                <c:pt idx="843">
                  <c:v>35156</c:v>
                </c:pt>
                <c:pt idx="844">
                  <c:v>35186</c:v>
                </c:pt>
                <c:pt idx="845">
                  <c:v>35217</c:v>
                </c:pt>
                <c:pt idx="846">
                  <c:v>35247</c:v>
                </c:pt>
                <c:pt idx="847">
                  <c:v>35278</c:v>
                </c:pt>
                <c:pt idx="848">
                  <c:v>35309</c:v>
                </c:pt>
                <c:pt idx="849">
                  <c:v>35339</c:v>
                </c:pt>
                <c:pt idx="850">
                  <c:v>35370</c:v>
                </c:pt>
                <c:pt idx="851">
                  <c:v>35400</c:v>
                </c:pt>
                <c:pt idx="852">
                  <c:v>35431</c:v>
                </c:pt>
                <c:pt idx="853">
                  <c:v>35462</c:v>
                </c:pt>
                <c:pt idx="854">
                  <c:v>35490</c:v>
                </c:pt>
                <c:pt idx="855">
                  <c:v>35521</c:v>
                </c:pt>
                <c:pt idx="856">
                  <c:v>35551</c:v>
                </c:pt>
                <c:pt idx="857">
                  <c:v>35582</c:v>
                </c:pt>
                <c:pt idx="858">
                  <c:v>35612</c:v>
                </c:pt>
                <c:pt idx="859">
                  <c:v>35643</c:v>
                </c:pt>
                <c:pt idx="860">
                  <c:v>35674</c:v>
                </c:pt>
                <c:pt idx="861">
                  <c:v>35704</c:v>
                </c:pt>
                <c:pt idx="862">
                  <c:v>35735</c:v>
                </c:pt>
                <c:pt idx="863">
                  <c:v>35765</c:v>
                </c:pt>
                <c:pt idx="864">
                  <c:v>35796</c:v>
                </c:pt>
                <c:pt idx="865">
                  <c:v>35827</c:v>
                </c:pt>
                <c:pt idx="866">
                  <c:v>35855</c:v>
                </c:pt>
                <c:pt idx="867">
                  <c:v>35886</c:v>
                </c:pt>
                <c:pt idx="868">
                  <c:v>35916</c:v>
                </c:pt>
                <c:pt idx="869">
                  <c:v>35947</c:v>
                </c:pt>
                <c:pt idx="870">
                  <c:v>35977</c:v>
                </c:pt>
                <c:pt idx="871">
                  <c:v>36008</c:v>
                </c:pt>
                <c:pt idx="872">
                  <c:v>36039</c:v>
                </c:pt>
                <c:pt idx="873">
                  <c:v>36069</c:v>
                </c:pt>
                <c:pt idx="874">
                  <c:v>36100</c:v>
                </c:pt>
                <c:pt idx="875">
                  <c:v>36130</c:v>
                </c:pt>
                <c:pt idx="876">
                  <c:v>36161</c:v>
                </c:pt>
                <c:pt idx="877">
                  <c:v>36192</c:v>
                </c:pt>
                <c:pt idx="878">
                  <c:v>36220</c:v>
                </c:pt>
                <c:pt idx="879">
                  <c:v>36251</c:v>
                </c:pt>
                <c:pt idx="880">
                  <c:v>36281</c:v>
                </c:pt>
                <c:pt idx="881">
                  <c:v>36312</c:v>
                </c:pt>
                <c:pt idx="882">
                  <c:v>36342</c:v>
                </c:pt>
                <c:pt idx="883">
                  <c:v>36373</c:v>
                </c:pt>
                <c:pt idx="884">
                  <c:v>36404</c:v>
                </c:pt>
                <c:pt idx="885">
                  <c:v>36434</c:v>
                </c:pt>
                <c:pt idx="886">
                  <c:v>36465</c:v>
                </c:pt>
                <c:pt idx="887">
                  <c:v>36495</c:v>
                </c:pt>
                <c:pt idx="888">
                  <c:v>36526</c:v>
                </c:pt>
                <c:pt idx="889">
                  <c:v>36557</c:v>
                </c:pt>
                <c:pt idx="890">
                  <c:v>36586</c:v>
                </c:pt>
                <c:pt idx="891">
                  <c:v>36617</c:v>
                </c:pt>
                <c:pt idx="892">
                  <c:v>36647</c:v>
                </c:pt>
                <c:pt idx="893">
                  <c:v>36678</c:v>
                </c:pt>
                <c:pt idx="894">
                  <c:v>36708</c:v>
                </c:pt>
                <c:pt idx="895">
                  <c:v>36739</c:v>
                </c:pt>
                <c:pt idx="896">
                  <c:v>36770</c:v>
                </c:pt>
                <c:pt idx="897">
                  <c:v>36800</c:v>
                </c:pt>
                <c:pt idx="898">
                  <c:v>36831</c:v>
                </c:pt>
                <c:pt idx="899">
                  <c:v>36861</c:v>
                </c:pt>
                <c:pt idx="900">
                  <c:v>36892</c:v>
                </c:pt>
                <c:pt idx="901">
                  <c:v>36923</c:v>
                </c:pt>
                <c:pt idx="902">
                  <c:v>36951</c:v>
                </c:pt>
                <c:pt idx="903">
                  <c:v>36982</c:v>
                </c:pt>
                <c:pt idx="904">
                  <c:v>37012</c:v>
                </c:pt>
                <c:pt idx="905">
                  <c:v>37043</c:v>
                </c:pt>
                <c:pt idx="906">
                  <c:v>37073</c:v>
                </c:pt>
                <c:pt idx="907">
                  <c:v>37104</c:v>
                </c:pt>
                <c:pt idx="908">
                  <c:v>37135</c:v>
                </c:pt>
                <c:pt idx="909">
                  <c:v>37165</c:v>
                </c:pt>
                <c:pt idx="910">
                  <c:v>37196</c:v>
                </c:pt>
                <c:pt idx="911">
                  <c:v>37226</c:v>
                </c:pt>
                <c:pt idx="912">
                  <c:v>37257</c:v>
                </c:pt>
                <c:pt idx="913">
                  <c:v>37288</c:v>
                </c:pt>
                <c:pt idx="914">
                  <c:v>37316</c:v>
                </c:pt>
                <c:pt idx="915">
                  <c:v>37347</c:v>
                </c:pt>
                <c:pt idx="916">
                  <c:v>37377</c:v>
                </c:pt>
                <c:pt idx="917">
                  <c:v>37408</c:v>
                </c:pt>
                <c:pt idx="918">
                  <c:v>37438</c:v>
                </c:pt>
                <c:pt idx="919">
                  <c:v>37469</c:v>
                </c:pt>
                <c:pt idx="920">
                  <c:v>37500</c:v>
                </c:pt>
                <c:pt idx="921">
                  <c:v>37530</c:v>
                </c:pt>
                <c:pt idx="922">
                  <c:v>37561</c:v>
                </c:pt>
                <c:pt idx="923">
                  <c:v>37591</c:v>
                </c:pt>
                <c:pt idx="924">
                  <c:v>37622</c:v>
                </c:pt>
                <c:pt idx="925">
                  <c:v>37653</c:v>
                </c:pt>
                <c:pt idx="926">
                  <c:v>37681</c:v>
                </c:pt>
                <c:pt idx="927">
                  <c:v>37712</c:v>
                </c:pt>
                <c:pt idx="928">
                  <c:v>37742</c:v>
                </c:pt>
                <c:pt idx="929">
                  <c:v>37773</c:v>
                </c:pt>
                <c:pt idx="930">
                  <c:v>37803</c:v>
                </c:pt>
                <c:pt idx="931">
                  <c:v>37834</c:v>
                </c:pt>
                <c:pt idx="932">
                  <c:v>37865</c:v>
                </c:pt>
                <c:pt idx="933">
                  <c:v>37895</c:v>
                </c:pt>
                <c:pt idx="934">
                  <c:v>37926</c:v>
                </c:pt>
                <c:pt idx="935">
                  <c:v>37956</c:v>
                </c:pt>
                <c:pt idx="936">
                  <c:v>37987</c:v>
                </c:pt>
                <c:pt idx="937">
                  <c:v>38018</c:v>
                </c:pt>
                <c:pt idx="938">
                  <c:v>38047</c:v>
                </c:pt>
                <c:pt idx="939">
                  <c:v>38078</c:v>
                </c:pt>
                <c:pt idx="940">
                  <c:v>38108</c:v>
                </c:pt>
                <c:pt idx="941">
                  <c:v>38139</c:v>
                </c:pt>
                <c:pt idx="942">
                  <c:v>38169</c:v>
                </c:pt>
                <c:pt idx="943">
                  <c:v>38200</c:v>
                </c:pt>
                <c:pt idx="944">
                  <c:v>38231</c:v>
                </c:pt>
                <c:pt idx="945">
                  <c:v>38261</c:v>
                </c:pt>
                <c:pt idx="946">
                  <c:v>38292</c:v>
                </c:pt>
                <c:pt idx="947">
                  <c:v>38322</c:v>
                </c:pt>
                <c:pt idx="948">
                  <c:v>38353</c:v>
                </c:pt>
                <c:pt idx="949">
                  <c:v>38384</c:v>
                </c:pt>
                <c:pt idx="950">
                  <c:v>38412</c:v>
                </c:pt>
                <c:pt idx="951">
                  <c:v>38443</c:v>
                </c:pt>
                <c:pt idx="952">
                  <c:v>38473</c:v>
                </c:pt>
                <c:pt idx="953">
                  <c:v>38504</c:v>
                </c:pt>
                <c:pt idx="954">
                  <c:v>38534</c:v>
                </c:pt>
                <c:pt idx="955">
                  <c:v>38565</c:v>
                </c:pt>
                <c:pt idx="956">
                  <c:v>38596</c:v>
                </c:pt>
                <c:pt idx="957">
                  <c:v>38626</c:v>
                </c:pt>
                <c:pt idx="958">
                  <c:v>38657</c:v>
                </c:pt>
                <c:pt idx="959">
                  <c:v>38687</c:v>
                </c:pt>
                <c:pt idx="960">
                  <c:v>38718</c:v>
                </c:pt>
                <c:pt idx="961">
                  <c:v>38749</c:v>
                </c:pt>
                <c:pt idx="962">
                  <c:v>38777</c:v>
                </c:pt>
                <c:pt idx="963">
                  <c:v>38808</c:v>
                </c:pt>
                <c:pt idx="964">
                  <c:v>38838</c:v>
                </c:pt>
                <c:pt idx="965">
                  <c:v>38869</c:v>
                </c:pt>
                <c:pt idx="966">
                  <c:v>38899</c:v>
                </c:pt>
                <c:pt idx="967">
                  <c:v>38930</c:v>
                </c:pt>
                <c:pt idx="968">
                  <c:v>38961</c:v>
                </c:pt>
                <c:pt idx="969">
                  <c:v>38991</c:v>
                </c:pt>
                <c:pt idx="970">
                  <c:v>39022</c:v>
                </c:pt>
                <c:pt idx="971">
                  <c:v>39052</c:v>
                </c:pt>
                <c:pt idx="972">
                  <c:v>39083</c:v>
                </c:pt>
                <c:pt idx="973">
                  <c:v>39114</c:v>
                </c:pt>
                <c:pt idx="974">
                  <c:v>39142</c:v>
                </c:pt>
                <c:pt idx="975">
                  <c:v>39173</c:v>
                </c:pt>
                <c:pt idx="976">
                  <c:v>39203</c:v>
                </c:pt>
                <c:pt idx="977">
                  <c:v>39234</c:v>
                </c:pt>
                <c:pt idx="978">
                  <c:v>39264</c:v>
                </c:pt>
                <c:pt idx="979">
                  <c:v>39295</c:v>
                </c:pt>
                <c:pt idx="980">
                  <c:v>39326</c:v>
                </c:pt>
                <c:pt idx="981">
                  <c:v>39356</c:v>
                </c:pt>
                <c:pt idx="982">
                  <c:v>39387</c:v>
                </c:pt>
                <c:pt idx="983">
                  <c:v>39417</c:v>
                </c:pt>
                <c:pt idx="984">
                  <c:v>39448</c:v>
                </c:pt>
                <c:pt idx="985">
                  <c:v>39479</c:v>
                </c:pt>
                <c:pt idx="986">
                  <c:v>39508</c:v>
                </c:pt>
                <c:pt idx="987">
                  <c:v>39539</c:v>
                </c:pt>
                <c:pt idx="988">
                  <c:v>39569</c:v>
                </c:pt>
                <c:pt idx="989">
                  <c:v>39600</c:v>
                </c:pt>
                <c:pt idx="990">
                  <c:v>39630</c:v>
                </c:pt>
                <c:pt idx="991">
                  <c:v>39661</c:v>
                </c:pt>
                <c:pt idx="992">
                  <c:v>39692</c:v>
                </c:pt>
                <c:pt idx="993">
                  <c:v>39722</c:v>
                </c:pt>
                <c:pt idx="994">
                  <c:v>39753</c:v>
                </c:pt>
                <c:pt idx="995">
                  <c:v>39783</c:v>
                </c:pt>
                <c:pt idx="996">
                  <c:v>39814</c:v>
                </c:pt>
                <c:pt idx="997">
                  <c:v>39845</c:v>
                </c:pt>
                <c:pt idx="998">
                  <c:v>39873</c:v>
                </c:pt>
                <c:pt idx="999">
                  <c:v>39904</c:v>
                </c:pt>
                <c:pt idx="1000">
                  <c:v>39934</c:v>
                </c:pt>
                <c:pt idx="1001">
                  <c:v>39965</c:v>
                </c:pt>
                <c:pt idx="1002">
                  <c:v>39995</c:v>
                </c:pt>
                <c:pt idx="1003">
                  <c:v>40026</c:v>
                </c:pt>
                <c:pt idx="1004">
                  <c:v>40057</c:v>
                </c:pt>
                <c:pt idx="1005">
                  <c:v>40087</c:v>
                </c:pt>
                <c:pt idx="1006">
                  <c:v>40118</c:v>
                </c:pt>
                <c:pt idx="1007">
                  <c:v>40148</c:v>
                </c:pt>
                <c:pt idx="1008">
                  <c:v>40179</c:v>
                </c:pt>
                <c:pt idx="1009">
                  <c:v>40210</c:v>
                </c:pt>
                <c:pt idx="1010">
                  <c:v>40238</c:v>
                </c:pt>
                <c:pt idx="1011">
                  <c:v>40269</c:v>
                </c:pt>
                <c:pt idx="1012">
                  <c:v>40299</c:v>
                </c:pt>
                <c:pt idx="1013">
                  <c:v>40330</c:v>
                </c:pt>
                <c:pt idx="1014">
                  <c:v>40360</c:v>
                </c:pt>
                <c:pt idx="1015">
                  <c:v>40391</c:v>
                </c:pt>
                <c:pt idx="1016">
                  <c:v>40422</c:v>
                </c:pt>
                <c:pt idx="1017">
                  <c:v>40452</c:v>
                </c:pt>
                <c:pt idx="1018">
                  <c:v>40483</c:v>
                </c:pt>
                <c:pt idx="1019">
                  <c:v>40513</c:v>
                </c:pt>
                <c:pt idx="1020">
                  <c:v>40544</c:v>
                </c:pt>
                <c:pt idx="1021">
                  <c:v>40575</c:v>
                </c:pt>
                <c:pt idx="1022">
                  <c:v>40603</c:v>
                </c:pt>
                <c:pt idx="1023">
                  <c:v>40634</c:v>
                </c:pt>
                <c:pt idx="1024">
                  <c:v>40664</c:v>
                </c:pt>
                <c:pt idx="1025">
                  <c:v>40695</c:v>
                </c:pt>
                <c:pt idx="1026">
                  <c:v>40725</c:v>
                </c:pt>
                <c:pt idx="1027">
                  <c:v>40756</c:v>
                </c:pt>
                <c:pt idx="1028">
                  <c:v>40787</c:v>
                </c:pt>
                <c:pt idx="1029">
                  <c:v>40817</c:v>
                </c:pt>
                <c:pt idx="1030">
                  <c:v>40848</c:v>
                </c:pt>
                <c:pt idx="1031">
                  <c:v>40878</c:v>
                </c:pt>
                <c:pt idx="1032">
                  <c:v>40909</c:v>
                </c:pt>
                <c:pt idx="1033">
                  <c:v>40940</c:v>
                </c:pt>
                <c:pt idx="1034">
                  <c:v>40969</c:v>
                </c:pt>
                <c:pt idx="1035">
                  <c:v>41000</c:v>
                </c:pt>
                <c:pt idx="1036">
                  <c:v>41030</c:v>
                </c:pt>
                <c:pt idx="1037">
                  <c:v>41061</c:v>
                </c:pt>
                <c:pt idx="1038">
                  <c:v>41091</c:v>
                </c:pt>
                <c:pt idx="1039">
                  <c:v>41122</c:v>
                </c:pt>
                <c:pt idx="1040">
                  <c:v>41153</c:v>
                </c:pt>
                <c:pt idx="1041">
                  <c:v>41183</c:v>
                </c:pt>
                <c:pt idx="1042">
                  <c:v>41214</c:v>
                </c:pt>
                <c:pt idx="1043">
                  <c:v>41244</c:v>
                </c:pt>
                <c:pt idx="1044">
                  <c:v>41275</c:v>
                </c:pt>
                <c:pt idx="1045">
                  <c:v>41306</c:v>
                </c:pt>
                <c:pt idx="1046">
                  <c:v>41334</c:v>
                </c:pt>
                <c:pt idx="1047">
                  <c:v>41365</c:v>
                </c:pt>
                <c:pt idx="1048">
                  <c:v>41395</c:v>
                </c:pt>
                <c:pt idx="1049">
                  <c:v>41426</c:v>
                </c:pt>
                <c:pt idx="1050">
                  <c:v>41456</c:v>
                </c:pt>
                <c:pt idx="1051">
                  <c:v>41487</c:v>
                </c:pt>
                <c:pt idx="1052">
                  <c:v>41518</c:v>
                </c:pt>
                <c:pt idx="1053">
                  <c:v>41548</c:v>
                </c:pt>
                <c:pt idx="1054">
                  <c:v>41579</c:v>
                </c:pt>
                <c:pt idx="1055">
                  <c:v>41609</c:v>
                </c:pt>
                <c:pt idx="1056">
                  <c:v>41640</c:v>
                </c:pt>
                <c:pt idx="1057">
                  <c:v>41671</c:v>
                </c:pt>
                <c:pt idx="1058">
                  <c:v>41699</c:v>
                </c:pt>
                <c:pt idx="1059">
                  <c:v>41730</c:v>
                </c:pt>
                <c:pt idx="1060">
                  <c:v>41760</c:v>
                </c:pt>
                <c:pt idx="1061">
                  <c:v>41791</c:v>
                </c:pt>
                <c:pt idx="1062">
                  <c:v>41821</c:v>
                </c:pt>
                <c:pt idx="1063">
                  <c:v>41852</c:v>
                </c:pt>
                <c:pt idx="1064">
                  <c:v>41883</c:v>
                </c:pt>
                <c:pt idx="1065">
                  <c:v>41913</c:v>
                </c:pt>
                <c:pt idx="1066">
                  <c:v>41944</c:v>
                </c:pt>
                <c:pt idx="1067">
                  <c:v>41974</c:v>
                </c:pt>
                <c:pt idx="1068">
                  <c:v>42005</c:v>
                </c:pt>
                <c:pt idx="1069">
                  <c:v>42036</c:v>
                </c:pt>
                <c:pt idx="1070">
                  <c:v>42064</c:v>
                </c:pt>
                <c:pt idx="1071">
                  <c:v>42095</c:v>
                </c:pt>
                <c:pt idx="1072">
                  <c:v>42125</c:v>
                </c:pt>
                <c:pt idx="1073">
                  <c:v>42156</c:v>
                </c:pt>
                <c:pt idx="1074">
                  <c:v>42186</c:v>
                </c:pt>
                <c:pt idx="1075">
                  <c:v>42217</c:v>
                </c:pt>
                <c:pt idx="1076">
                  <c:v>42248</c:v>
                </c:pt>
                <c:pt idx="1077">
                  <c:v>42278</c:v>
                </c:pt>
                <c:pt idx="1078">
                  <c:v>42309</c:v>
                </c:pt>
                <c:pt idx="1079">
                  <c:v>42339</c:v>
                </c:pt>
              </c:numCache>
            </c:numRef>
          </c:cat>
          <c:val>
            <c:numRef>
              <c:f>'All numbers '!$B$2:$B$1081</c:f>
              <c:numCache>
                <c:formatCode>General</c:formatCode>
                <c:ptCount val="1080"/>
                <c:pt idx="0">
                  <c:v>11.24636037493817</c:v>
                </c:pt>
                <c:pt idx="1">
                  <c:v>11.169278444909329</c:v>
                </c:pt>
                <c:pt idx="2">
                  <c:v>10.39524811068048</c:v>
                </c:pt>
                <c:pt idx="3">
                  <c:v>9.9827757261207992</c:v>
                </c:pt>
                <c:pt idx="4">
                  <c:v>10.055793019071908</c:v>
                </c:pt>
                <c:pt idx="5">
                  <c:v>10.541734546540129</c:v>
                </c:pt>
                <c:pt idx="6">
                  <c:v>11.059768236415335</c:v>
                </c:pt>
                <c:pt idx="7">
                  <c:v>11.509391931388569</c:v>
                </c:pt>
                <c:pt idx="8">
                  <c:v>11.56578654853946</c:v>
                </c:pt>
                <c:pt idx="9">
                  <c:v>11.199233980055878</c:v>
                </c:pt>
                <c:pt idx="10">
                  <c:v>11.246439637721977</c:v>
                </c:pt>
                <c:pt idx="11">
                  <c:v>11.473233308010805</c:v>
                </c:pt>
                <c:pt idx="12">
                  <c:v>11.500762948614204</c:v>
                </c:pt>
                <c:pt idx="13">
                  <c:v>11.765496784103762</c:v>
                </c:pt>
                <c:pt idx="14">
                  <c:v>11.992789343369235</c:v>
                </c:pt>
                <c:pt idx="15">
                  <c:v>12.266553105846409</c:v>
                </c:pt>
                <c:pt idx="16">
                  <c:v>12.601626467341795</c:v>
                </c:pt>
                <c:pt idx="17">
                  <c:v>12.612189408535961</c:v>
                </c:pt>
                <c:pt idx="18">
                  <c:v>13.117338435191654</c:v>
                </c:pt>
                <c:pt idx="19">
                  <c:v>13.894327590540421</c:v>
                </c:pt>
                <c:pt idx="20">
                  <c:v>14.598495249223863</c:v>
                </c:pt>
                <c:pt idx="21">
                  <c:v>14.298316281756978</c:v>
                </c:pt>
                <c:pt idx="22">
                  <c:v>14.721420722018745</c:v>
                </c:pt>
                <c:pt idx="23">
                  <c:v>15.080663987282342</c:v>
                </c:pt>
                <c:pt idx="24">
                  <c:v>15.158499692735642</c:v>
                </c:pt>
                <c:pt idx="25">
                  <c:v>15.160384981166281</c:v>
                </c:pt>
                <c:pt idx="26">
                  <c:v>15.969807970492049</c:v>
                </c:pt>
                <c:pt idx="27">
                  <c:v>16.963100789437611</c:v>
                </c:pt>
                <c:pt idx="28">
                  <c:v>17.364673590270261</c:v>
                </c:pt>
                <c:pt idx="29">
                  <c:v>16.585707705144447</c:v>
                </c:pt>
                <c:pt idx="30">
                  <c:v>16.673784079252595</c:v>
                </c:pt>
                <c:pt idx="31">
                  <c:v>17.172014403783471</c:v>
                </c:pt>
                <c:pt idx="32">
                  <c:v>18.116898097103043</c:v>
                </c:pt>
                <c:pt idx="33">
                  <c:v>18.541762016726388</c:v>
                </c:pt>
                <c:pt idx="34">
                  <c:v>19.732425684721321</c:v>
                </c:pt>
                <c:pt idx="35">
                  <c:v>19.857184159890913</c:v>
                </c:pt>
                <c:pt idx="36">
                  <c:v>21.24265436391774</c:v>
                </c:pt>
                <c:pt idx="37">
                  <c:v>21.268908555277473</c:v>
                </c:pt>
                <c:pt idx="38">
                  <c:v>21.681008601668402</c:v>
                </c:pt>
                <c:pt idx="39">
                  <c:v>21.585002439493039</c:v>
                </c:pt>
                <c:pt idx="40">
                  <c:v>21.678840613304306</c:v>
                </c:pt>
                <c:pt idx="41">
                  <c:v>21.861736039491444</c:v>
                </c:pt>
                <c:pt idx="42">
                  <c:v>23.426005979251162</c:v>
                </c:pt>
                <c:pt idx="43">
                  <c:v>24.648578870211686</c:v>
                </c:pt>
                <c:pt idx="44">
                  <c:v>25.51489950236305</c:v>
                </c:pt>
                <c:pt idx="45">
                  <c:v>22.711033255574563</c:v>
                </c:pt>
                <c:pt idx="46">
                  <c:v>16.619624889458162</c:v>
                </c:pt>
                <c:pt idx="47">
                  <c:v>17.298789004055973</c:v>
                </c:pt>
                <c:pt idx="48">
                  <c:v>17.56376333331848</c:v>
                </c:pt>
                <c:pt idx="49">
                  <c:v>18.694245119549425</c:v>
                </c:pt>
                <c:pt idx="50">
                  <c:v>19.445669116904384</c:v>
                </c:pt>
                <c:pt idx="51">
                  <c:v>20.500812254704719</c:v>
                </c:pt>
                <c:pt idx="52">
                  <c:v>19.353182409405086</c:v>
                </c:pt>
                <c:pt idx="53">
                  <c:v>17.47735885359964</c:v>
                </c:pt>
                <c:pt idx="54">
                  <c:v>17.297349124978528</c:v>
                </c:pt>
                <c:pt idx="55">
                  <c:v>17.174976858841713</c:v>
                </c:pt>
                <c:pt idx="56">
                  <c:v>17.069000608451343</c:v>
                </c:pt>
                <c:pt idx="57">
                  <c:v>14.824390987247492</c:v>
                </c:pt>
                <c:pt idx="58">
                  <c:v>13.854378609198861</c:v>
                </c:pt>
                <c:pt idx="59">
                  <c:v>13.19736779435579</c:v>
                </c:pt>
                <c:pt idx="60">
                  <c:v>13.801798731127088</c:v>
                </c:pt>
                <c:pt idx="61">
                  <c:v>15.083617326704108</c:v>
                </c:pt>
                <c:pt idx="62">
                  <c:v>15.513900021064948</c:v>
                </c:pt>
                <c:pt idx="63">
                  <c:v>14.168307400874211</c:v>
                </c:pt>
                <c:pt idx="64">
                  <c:v>13.010041476901179</c:v>
                </c:pt>
                <c:pt idx="65">
                  <c:v>12.801683259623374</c:v>
                </c:pt>
                <c:pt idx="66">
                  <c:v>13.272339535020583</c:v>
                </c:pt>
                <c:pt idx="67">
                  <c:v>12.922510568641242</c:v>
                </c:pt>
                <c:pt idx="68">
                  <c:v>11.116049470995991</c:v>
                </c:pt>
                <c:pt idx="69">
                  <c:v>9.7371861917284654</c:v>
                </c:pt>
                <c:pt idx="70">
                  <c:v>10.049019175235555</c:v>
                </c:pt>
                <c:pt idx="71">
                  <c:v>8.2568278584483501</c:v>
                </c:pt>
                <c:pt idx="72">
                  <c:v>8.3302019149733759</c:v>
                </c:pt>
                <c:pt idx="73">
                  <c:v>8.4171694665981569</c:v>
                </c:pt>
                <c:pt idx="74">
                  <c:v>8.5489685853645963</c:v>
                </c:pt>
                <c:pt idx="75">
                  <c:v>6.5782484991759471</c:v>
                </c:pt>
                <c:pt idx="76">
                  <c:v>5.8847529877809412</c:v>
                </c:pt>
                <c:pt idx="77">
                  <c:v>5.1572324351262377</c:v>
                </c:pt>
                <c:pt idx="78">
                  <c:v>5.4438502636119264</c:v>
                </c:pt>
                <c:pt idx="79">
                  <c:v>8.2849246581161005</c:v>
                </c:pt>
                <c:pt idx="80">
                  <c:v>9.2035018862118179</c:v>
                </c:pt>
                <c:pt idx="81">
                  <c:v>8.0350491120868579</c:v>
                </c:pt>
                <c:pt idx="82">
                  <c:v>8.0591705711367077</c:v>
                </c:pt>
                <c:pt idx="83">
                  <c:v>7.8983468481049366</c:v>
                </c:pt>
                <c:pt idx="84">
                  <c:v>8.3842071289936921</c:v>
                </c:pt>
                <c:pt idx="85">
                  <c:v>7.547117489414684</c:v>
                </c:pt>
                <c:pt idx="86">
                  <c:v>7.6214700784576834</c:v>
                </c:pt>
                <c:pt idx="87">
                  <c:v>8.4707428806780598</c:v>
                </c:pt>
                <c:pt idx="88">
                  <c:v>10.958003131191806</c:v>
                </c:pt>
                <c:pt idx="89">
                  <c:v>12.795304098122475</c:v>
                </c:pt>
                <c:pt idx="90">
                  <c:v>13.47042549282645</c:v>
                </c:pt>
                <c:pt idx="91">
                  <c:v>12.762111136193822</c:v>
                </c:pt>
                <c:pt idx="92">
                  <c:v>12.713839083915017</c:v>
                </c:pt>
                <c:pt idx="93">
                  <c:v>11.528835362642429</c:v>
                </c:pt>
                <c:pt idx="94">
                  <c:v>11.859622560062236</c:v>
                </c:pt>
                <c:pt idx="95">
                  <c:v>12.143303804891181</c:v>
                </c:pt>
                <c:pt idx="96">
                  <c:v>12.892957212552156</c:v>
                </c:pt>
                <c:pt idx="97">
                  <c:v>13.800787545167402</c:v>
                </c:pt>
                <c:pt idx="98">
                  <c:v>13.147879761287953</c:v>
                </c:pt>
                <c:pt idx="99">
                  <c:v>13.422171946163513</c:v>
                </c:pt>
                <c:pt idx="100">
                  <c:v>12.10524104203183</c:v>
                </c:pt>
                <c:pt idx="101">
                  <c:v>12.220776149333933</c:v>
                </c:pt>
                <c:pt idx="102">
                  <c:v>11.686840656987595</c:v>
                </c:pt>
                <c:pt idx="103">
                  <c:v>11.271487000408715</c:v>
                </c:pt>
                <c:pt idx="104">
                  <c:v>10.876033240931982</c:v>
                </c:pt>
                <c:pt idx="105">
                  <c:v>11.08229093483447</c:v>
                </c:pt>
                <c:pt idx="106">
                  <c:v>11.430943780409672</c:v>
                </c:pt>
                <c:pt idx="107">
                  <c:v>11.630095884222227</c:v>
                </c:pt>
                <c:pt idx="108">
                  <c:v>11.495907968201605</c:v>
                </c:pt>
                <c:pt idx="109">
                  <c:v>11.087812159055572</c:v>
                </c:pt>
                <c:pt idx="110">
                  <c:v>10.39827240479004</c:v>
                </c:pt>
                <c:pt idx="111">
                  <c:v>11.104210207149528</c:v>
                </c:pt>
                <c:pt idx="112">
                  <c:v>11.985576683480106</c:v>
                </c:pt>
                <c:pt idx="113">
                  <c:v>12.539519324443898</c:v>
                </c:pt>
                <c:pt idx="114">
                  <c:v>13.202137936511022</c:v>
                </c:pt>
                <c:pt idx="115">
                  <c:v>14.105056846668965</c:v>
                </c:pt>
                <c:pt idx="116">
                  <c:v>14.418891702707443</c:v>
                </c:pt>
                <c:pt idx="117">
                  <c:v>14.8262326271141</c:v>
                </c:pt>
                <c:pt idx="118">
                  <c:v>16.129605163251153</c:v>
                </c:pt>
                <c:pt idx="119">
                  <c:v>16.159192714615337</c:v>
                </c:pt>
                <c:pt idx="120">
                  <c:v>17.087359845997256</c:v>
                </c:pt>
                <c:pt idx="121">
                  <c:v>18.104536459517803</c:v>
                </c:pt>
                <c:pt idx="122">
                  <c:v>18.660478203926033</c:v>
                </c:pt>
                <c:pt idx="123">
                  <c:v>18.718999665151507</c:v>
                </c:pt>
                <c:pt idx="124">
                  <c:v>17.750192519328653</c:v>
                </c:pt>
                <c:pt idx="125">
                  <c:v>18.393001065831353</c:v>
                </c:pt>
                <c:pt idx="126">
                  <c:v>19.360464512319144</c:v>
                </c:pt>
                <c:pt idx="127">
                  <c:v>19.623060162983773</c:v>
                </c:pt>
                <c:pt idx="128">
                  <c:v>19.862024243287649</c:v>
                </c:pt>
                <c:pt idx="129">
                  <c:v>20.913091852533135</c:v>
                </c:pt>
                <c:pt idx="130">
                  <c:v>21.499765341024176</c:v>
                </c:pt>
                <c:pt idx="131">
                  <c:v>21.125663548155458</c:v>
                </c:pt>
                <c:pt idx="132">
                  <c:v>21.618741582953522</c:v>
                </c:pt>
                <c:pt idx="133">
                  <c:v>22.244221552805172</c:v>
                </c:pt>
                <c:pt idx="134">
                  <c:v>22.04219701605059</c:v>
                </c:pt>
                <c:pt idx="135">
                  <c:v>20.556579457432875</c:v>
                </c:pt>
                <c:pt idx="136">
                  <c:v>19.474174686572116</c:v>
                </c:pt>
                <c:pt idx="137">
                  <c:v>18.711659960364969</c:v>
                </c:pt>
                <c:pt idx="138">
                  <c:v>19.646723279607635</c:v>
                </c:pt>
                <c:pt idx="139">
                  <c:v>19.806982577380968</c:v>
                </c:pt>
                <c:pt idx="140">
                  <c:v>16.84788286270582</c:v>
                </c:pt>
                <c:pt idx="141">
                  <c:v>14.361659574753368</c:v>
                </c:pt>
                <c:pt idx="142">
                  <c:v>13.158119166486074</c:v>
                </c:pt>
                <c:pt idx="143">
                  <c:v>13.008483033706147</c:v>
                </c:pt>
                <c:pt idx="144">
                  <c:v>13.511461918562427</c:v>
                </c:pt>
                <c:pt idx="145">
                  <c:v>13.263076236460874</c:v>
                </c:pt>
                <c:pt idx="146">
                  <c:v>12.377286234697694</c:v>
                </c:pt>
                <c:pt idx="147">
                  <c:v>11.789517720684191</c:v>
                </c:pt>
                <c:pt idx="148">
                  <c:v>11.992275930545699</c:v>
                </c:pt>
                <c:pt idx="149">
                  <c:v>12.288966307788133</c:v>
                </c:pt>
                <c:pt idx="150">
                  <c:v>14.770328017492067</c:v>
                </c:pt>
                <c:pt idx="151">
                  <c:v>14.903588512604371</c:v>
                </c:pt>
                <c:pt idx="152">
                  <c:v>14.282330508639975</c:v>
                </c:pt>
                <c:pt idx="153">
                  <c:v>16.061147643333442</c:v>
                </c:pt>
                <c:pt idx="154">
                  <c:v>16.14957180071551</c:v>
                </c:pt>
                <c:pt idx="155">
                  <c:v>15.756484438994002</c:v>
                </c:pt>
                <c:pt idx="156">
                  <c:v>15.599634410919284</c:v>
                </c:pt>
                <c:pt idx="157">
                  <c:v>15.664696928954772</c:v>
                </c:pt>
                <c:pt idx="158">
                  <c:v>15.729223743214224</c:v>
                </c:pt>
                <c:pt idx="159">
                  <c:v>13.916994579812402</c:v>
                </c:pt>
                <c:pt idx="160">
                  <c:v>14.502929499657773</c:v>
                </c:pt>
                <c:pt idx="161">
                  <c:v>14.833828921489788</c:v>
                </c:pt>
                <c:pt idx="162">
                  <c:v>15.270952598570256</c:v>
                </c:pt>
                <c:pt idx="163">
                  <c:v>15.120082343333985</c:v>
                </c:pt>
                <c:pt idx="164">
                  <c:v>16.452835577060959</c:v>
                </c:pt>
                <c:pt idx="165">
                  <c:v>16.821204806265634</c:v>
                </c:pt>
                <c:pt idx="166">
                  <c:v>16.599238509946638</c:v>
                </c:pt>
                <c:pt idx="167">
                  <c:v>16.280412901283825</c:v>
                </c:pt>
                <c:pt idx="168">
                  <c:v>16.37848034261366</c:v>
                </c:pt>
                <c:pt idx="169">
                  <c:v>16.216119847731047</c:v>
                </c:pt>
                <c:pt idx="170">
                  <c:v>16.172906305307894</c:v>
                </c:pt>
                <c:pt idx="171">
                  <c:v>16.370988707128777</c:v>
                </c:pt>
                <c:pt idx="172">
                  <c:v>14.138747694800722</c:v>
                </c:pt>
                <c:pt idx="173">
                  <c:v>12.843765598268805</c:v>
                </c:pt>
                <c:pt idx="174">
                  <c:v>13.369884763210056</c:v>
                </c:pt>
                <c:pt idx="175">
                  <c:v>13.649399392391635</c:v>
                </c:pt>
                <c:pt idx="176">
                  <c:v>14.214842598620633</c:v>
                </c:pt>
                <c:pt idx="177">
                  <c:v>14.328290323104952</c:v>
                </c:pt>
                <c:pt idx="178">
                  <c:v>14.636689248763604</c:v>
                </c:pt>
                <c:pt idx="179">
                  <c:v>13.908426122353834</c:v>
                </c:pt>
                <c:pt idx="180">
                  <c:v>13.904158267950828</c:v>
                </c:pt>
                <c:pt idx="181">
                  <c:v>13.002943303402446</c:v>
                </c:pt>
                <c:pt idx="182">
                  <c:v>12.955719822063323</c:v>
                </c:pt>
                <c:pt idx="183">
                  <c:v>12.429370389220779</c:v>
                </c:pt>
                <c:pt idx="184">
                  <c:v>12.037206512481573</c:v>
                </c:pt>
                <c:pt idx="185">
                  <c:v>12.164306590628435</c:v>
                </c:pt>
                <c:pt idx="186">
                  <c:v>12.744996277919574</c:v>
                </c:pt>
                <c:pt idx="187">
                  <c:v>12.4631737203878</c:v>
                </c:pt>
                <c:pt idx="188">
                  <c:v>12.279729272093073</c:v>
                </c:pt>
                <c:pt idx="189">
                  <c:v>11.577814956574073</c:v>
                </c:pt>
                <c:pt idx="190">
                  <c:v>10.911668685916959</c:v>
                </c:pt>
                <c:pt idx="191">
                  <c:v>10.0865933099179</c:v>
                </c:pt>
                <c:pt idx="192">
                  <c:v>10.101686431929249</c:v>
                </c:pt>
                <c:pt idx="193">
                  <c:v>9.6802555917493578</c:v>
                </c:pt>
                <c:pt idx="194">
                  <c:v>9.003426617760967</c:v>
                </c:pt>
                <c:pt idx="195">
                  <c:v>8.5442557075882579</c:v>
                </c:pt>
                <c:pt idx="196">
                  <c:v>8.50611625969605</c:v>
                </c:pt>
                <c:pt idx="197">
                  <c:v>8.9054569285180509</c:v>
                </c:pt>
                <c:pt idx="198">
                  <c:v>9.1504889009947412</c:v>
                </c:pt>
                <c:pt idx="199">
                  <c:v>9.012823047564293</c:v>
                </c:pt>
                <c:pt idx="200">
                  <c:v>9.0778298393714998</c:v>
                </c:pt>
                <c:pt idx="201">
                  <c:v>9.5991767493529832</c:v>
                </c:pt>
                <c:pt idx="202">
                  <c:v>9.6613341521716531</c:v>
                </c:pt>
                <c:pt idx="203">
                  <c:v>9.6175141032831739</c:v>
                </c:pt>
                <c:pt idx="204">
                  <c:v>10.150534220432077</c:v>
                </c:pt>
                <c:pt idx="205">
                  <c:v>10.708982995221261</c:v>
                </c:pt>
                <c:pt idx="206">
                  <c:v>10.850541744036796</c:v>
                </c:pt>
                <c:pt idx="207">
                  <c:v>11.039227142939687</c:v>
                </c:pt>
                <c:pt idx="208">
                  <c:v>11.362215800613686</c:v>
                </c:pt>
                <c:pt idx="209">
                  <c:v>11.516744786451223</c:v>
                </c:pt>
                <c:pt idx="210">
                  <c:v>11.774213341781651</c:v>
                </c:pt>
                <c:pt idx="211">
                  <c:v>11.210545904158961</c:v>
                </c:pt>
                <c:pt idx="212">
                  <c:v>11.336281939610281</c:v>
                </c:pt>
                <c:pt idx="213">
                  <c:v>11.187335503326025</c:v>
                </c:pt>
                <c:pt idx="214">
                  <c:v>10.63103367300141</c:v>
                </c:pt>
                <c:pt idx="215">
                  <c:v>10.737360316041062</c:v>
                </c:pt>
                <c:pt idx="216">
                  <c:v>11.052412763977465</c:v>
                </c:pt>
                <c:pt idx="217">
                  <c:v>10.947918887724715</c:v>
                </c:pt>
                <c:pt idx="218">
                  <c:v>11.224693196180672</c:v>
                </c:pt>
                <c:pt idx="219">
                  <c:v>10.938275188239395</c:v>
                </c:pt>
                <c:pt idx="220">
                  <c:v>11.103736936792615</c:v>
                </c:pt>
                <c:pt idx="221">
                  <c:v>11.5327852725325</c:v>
                </c:pt>
                <c:pt idx="222">
                  <c:v>11.73877475018071</c:v>
                </c:pt>
                <c:pt idx="223">
                  <c:v>11.541711674209216</c:v>
                </c:pt>
                <c:pt idx="224">
                  <c:v>11.328560584696465</c:v>
                </c:pt>
                <c:pt idx="225">
                  <c:v>11.583105186279116</c:v>
                </c:pt>
                <c:pt idx="226">
                  <c:v>11.478459198055473</c:v>
                </c:pt>
                <c:pt idx="227">
                  <c:v>11.638683593355122</c:v>
                </c:pt>
                <c:pt idx="228">
                  <c:v>11.960463439806983</c:v>
                </c:pt>
                <c:pt idx="229">
                  <c:v>12.341753548186308</c:v>
                </c:pt>
                <c:pt idx="230">
                  <c:v>12.323310311389323</c:v>
                </c:pt>
                <c:pt idx="231">
                  <c:v>12.631867236563071</c:v>
                </c:pt>
                <c:pt idx="232">
                  <c:v>13.036560628785347</c:v>
                </c:pt>
                <c:pt idx="233">
                  <c:v>13.130223361406044</c:v>
                </c:pt>
                <c:pt idx="234">
                  <c:v>12.867028443009152</c:v>
                </c:pt>
                <c:pt idx="235">
                  <c:v>12.915378562256734</c:v>
                </c:pt>
                <c:pt idx="236">
                  <c:v>13.798264951719775</c:v>
                </c:pt>
                <c:pt idx="237">
                  <c:v>14.374662675391331</c:v>
                </c:pt>
                <c:pt idx="238">
                  <c:v>14.847702661876776</c:v>
                </c:pt>
                <c:pt idx="239">
                  <c:v>15.020347474739959</c:v>
                </c:pt>
                <c:pt idx="240">
                  <c:v>15.623163177761661</c:v>
                </c:pt>
                <c:pt idx="241">
                  <c:v>15.7616665258019</c:v>
                </c:pt>
                <c:pt idx="242">
                  <c:v>15.134873415142531</c:v>
                </c:pt>
                <c:pt idx="243">
                  <c:v>16.040842386215914</c:v>
                </c:pt>
                <c:pt idx="244">
                  <c:v>16.013723170832176</c:v>
                </c:pt>
                <c:pt idx="245">
                  <c:v>15.773186880128737</c:v>
                </c:pt>
                <c:pt idx="246">
                  <c:v>14.508136111909069</c:v>
                </c:pt>
                <c:pt idx="247">
                  <c:v>13.984939309942762</c:v>
                </c:pt>
                <c:pt idx="248">
                  <c:v>11.841267540149637</c:v>
                </c:pt>
                <c:pt idx="249">
                  <c:v>11.387602961765049</c:v>
                </c:pt>
                <c:pt idx="250">
                  <c:v>11.110043656743292</c:v>
                </c:pt>
                <c:pt idx="251">
                  <c:v>11.372779425862705</c:v>
                </c:pt>
                <c:pt idx="252">
                  <c:v>11.469296334735576</c:v>
                </c:pt>
                <c:pt idx="253">
                  <c:v>11.949565314209437</c:v>
                </c:pt>
                <c:pt idx="254">
                  <c:v>11.287903096501283</c:v>
                </c:pt>
                <c:pt idx="255">
                  <c:v>10.900825126392675</c:v>
                </c:pt>
                <c:pt idx="256">
                  <c:v>10.733674273688539</c:v>
                </c:pt>
                <c:pt idx="257">
                  <c:v>11.082715855052095</c:v>
                </c:pt>
                <c:pt idx="258">
                  <c:v>11.696446553354367</c:v>
                </c:pt>
                <c:pt idx="259">
                  <c:v>11.337472355329833</c:v>
                </c:pt>
                <c:pt idx="260">
                  <c:v>10.827463017228837</c:v>
                </c:pt>
                <c:pt idx="261">
                  <c:v>11.13266204275479</c:v>
                </c:pt>
                <c:pt idx="262">
                  <c:v>10.975407324839075</c:v>
                </c:pt>
                <c:pt idx="263">
                  <c:v>10.680912531969192</c:v>
                </c:pt>
                <c:pt idx="264">
                  <c:v>10.419342657320326</c:v>
                </c:pt>
                <c:pt idx="265">
                  <c:v>9.9997611691441843</c:v>
                </c:pt>
                <c:pt idx="266">
                  <c:v>10.186680609489676</c:v>
                </c:pt>
                <c:pt idx="267">
                  <c:v>10.779484482024621</c:v>
                </c:pt>
                <c:pt idx="268">
                  <c:v>11.241032697984439</c:v>
                </c:pt>
                <c:pt idx="269">
                  <c:v>11.583895756523846</c:v>
                </c:pt>
                <c:pt idx="270">
                  <c:v>11.134621739180933</c:v>
                </c:pt>
                <c:pt idx="271">
                  <c:v>10.723556662478133</c:v>
                </c:pt>
                <c:pt idx="272">
                  <c:v>10.553013689399162</c:v>
                </c:pt>
                <c:pt idx="273">
                  <c:v>10.825409809169493</c:v>
                </c:pt>
                <c:pt idx="274">
                  <c:v>10.248096205635575</c:v>
                </c:pt>
                <c:pt idx="275">
                  <c:v>10.159652938900919</c:v>
                </c:pt>
                <c:pt idx="276">
                  <c:v>10.248285758038985</c:v>
                </c:pt>
                <c:pt idx="277">
                  <c:v>9.8725171405700625</c:v>
                </c:pt>
                <c:pt idx="278">
                  <c:v>9.9013324912409253</c:v>
                </c:pt>
                <c:pt idx="279">
                  <c:v>9.7836398675440641</c:v>
                </c:pt>
                <c:pt idx="280">
                  <c:v>9.6922950863958182</c:v>
                </c:pt>
                <c:pt idx="281">
                  <c:v>9.0677189434195391</c:v>
                </c:pt>
                <c:pt idx="282">
                  <c:v>9.6050380933639286</c:v>
                </c:pt>
                <c:pt idx="283">
                  <c:v>9.8513486380792372</c:v>
                </c:pt>
                <c:pt idx="284">
                  <c:v>9.8840483617382908</c:v>
                </c:pt>
                <c:pt idx="285">
                  <c:v>10.169850844772149</c:v>
                </c:pt>
                <c:pt idx="286">
                  <c:v>10.215861011650647</c:v>
                </c:pt>
                <c:pt idx="287">
                  <c:v>10.52933090413115</c:v>
                </c:pt>
                <c:pt idx="288">
                  <c:v>10.745733299747913</c:v>
                </c:pt>
                <c:pt idx="289">
                  <c:v>10.911564066731684</c:v>
                </c:pt>
                <c:pt idx="290">
                  <c:v>10.910946522976255</c:v>
                </c:pt>
                <c:pt idx="291">
                  <c:v>11.178021600956095</c:v>
                </c:pt>
                <c:pt idx="292">
                  <c:v>11.46154310458623</c:v>
                </c:pt>
                <c:pt idx="293">
                  <c:v>11.55412614404429</c:v>
                </c:pt>
                <c:pt idx="294">
                  <c:v>10.53974565893099</c:v>
                </c:pt>
                <c:pt idx="295">
                  <c:v>11.040611670261539</c:v>
                </c:pt>
                <c:pt idx="296">
                  <c:v>11.3373911022773</c:v>
                </c:pt>
                <c:pt idx="297">
                  <c:v>11.662444039105264</c:v>
                </c:pt>
                <c:pt idx="298">
                  <c:v>11.542173388716302</c:v>
                </c:pt>
                <c:pt idx="299">
                  <c:v>11.306665788890761</c:v>
                </c:pt>
                <c:pt idx="300">
                  <c:v>11.895759839437067</c:v>
                </c:pt>
                <c:pt idx="301">
                  <c:v>12.141507370682694</c:v>
                </c:pt>
                <c:pt idx="302">
                  <c:v>11.841626487283099</c:v>
                </c:pt>
                <c:pt idx="303">
                  <c:v>11.951097197083961</c:v>
                </c:pt>
                <c:pt idx="304">
                  <c:v>11.863875406269177</c:v>
                </c:pt>
                <c:pt idx="305">
                  <c:v>11.615664857025177</c:v>
                </c:pt>
                <c:pt idx="306">
                  <c:v>11.778190092457809</c:v>
                </c:pt>
                <c:pt idx="307">
                  <c:v>12.256989084145143</c:v>
                </c:pt>
                <c:pt idx="308">
                  <c:v>12.444953157150037</c:v>
                </c:pt>
                <c:pt idx="309">
                  <c:v>12.309457904118688</c:v>
                </c:pt>
                <c:pt idx="310">
                  <c:v>11.852030617771041</c:v>
                </c:pt>
                <c:pt idx="311">
                  <c:v>12.147072568106781</c:v>
                </c:pt>
                <c:pt idx="312">
                  <c:v>12.527059748172302</c:v>
                </c:pt>
                <c:pt idx="313">
                  <c:v>12.364119350461095</c:v>
                </c:pt>
                <c:pt idx="314">
                  <c:v>12.362339087390364</c:v>
                </c:pt>
                <c:pt idx="315">
                  <c:v>12.242728683266884</c:v>
                </c:pt>
                <c:pt idx="316">
                  <c:v>12.200478761945837</c:v>
                </c:pt>
                <c:pt idx="317">
                  <c:v>12.447881581789366</c:v>
                </c:pt>
                <c:pt idx="318">
                  <c:v>12.669112889622477</c:v>
                </c:pt>
                <c:pt idx="319">
                  <c:v>12.678378236328619</c:v>
                </c:pt>
                <c:pt idx="320">
                  <c:v>12.434678020425503</c:v>
                </c:pt>
                <c:pt idx="321">
                  <c:v>12.131183558686869</c:v>
                </c:pt>
                <c:pt idx="322">
                  <c:v>12.473469765515308</c:v>
                </c:pt>
                <c:pt idx="323">
                  <c:v>12.933964306161368</c:v>
                </c:pt>
                <c:pt idx="324">
                  <c:v>13.010773447995177</c:v>
                </c:pt>
                <c:pt idx="325">
                  <c:v>12.859346880687898</c:v>
                </c:pt>
                <c:pt idx="326">
                  <c:v>12.834819340092492</c:v>
                </c:pt>
                <c:pt idx="327">
                  <c:v>12.163901454006803</c:v>
                </c:pt>
                <c:pt idx="328">
                  <c:v>12.141970791867784</c:v>
                </c:pt>
                <c:pt idx="329">
                  <c:v>11.624407885470085</c:v>
                </c:pt>
                <c:pt idx="330">
                  <c:v>11.750201645310005</c:v>
                </c:pt>
                <c:pt idx="331">
                  <c:v>11.715076201734009</c:v>
                </c:pt>
                <c:pt idx="332">
                  <c:v>11.139349357262926</c:v>
                </c:pt>
                <c:pt idx="333">
                  <c:v>11.391934765421414</c:v>
                </c:pt>
                <c:pt idx="334">
                  <c:v>11.644070268505768</c:v>
                </c:pt>
                <c:pt idx="335">
                  <c:v>11.754449184027292</c:v>
                </c:pt>
                <c:pt idx="336">
                  <c:v>12.002650554927824</c:v>
                </c:pt>
                <c:pt idx="337">
                  <c:v>12.215052485432837</c:v>
                </c:pt>
                <c:pt idx="338">
                  <c:v>12.420105295189973</c:v>
                </c:pt>
                <c:pt idx="339">
                  <c:v>12.907868184060918</c:v>
                </c:pt>
                <c:pt idx="340">
                  <c:v>13.312042238025857</c:v>
                </c:pt>
                <c:pt idx="341">
                  <c:v>13.357885903658996</c:v>
                </c:pt>
                <c:pt idx="342">
                  <c:v>13.833009564245323</c:v>
                </c:pt>
                <c:pt idx="343">
                  <c:v>14.042112347320574</c:v>
                </c:pt>
                <c:pt idx="344">
                  <c:v>14.356474143296976</c:v>
                </c:pt>
                <c:pt idx="345">
                  <c:v>14.619231935730564</c:v>
                </c:pt>
                <c:pt idx="346">
                  <c:v>15.117311697434394</c:v>
                </c:pt>
                <c:pt idx="347">
                  <c:v>15.789062002327087</c:v>
                </c:pt>
                <c:pt idx="348">
                  <c:v>15.990781062969841</c:v>
                </c:pt>
                <c:pt idx="349">
                  <c:v>16.437728215987121</c:v>
                </c:pt>
                <c:pt idx="350">
                  <c:v>16.219282945537795</c:v>
                </c:pt>
                <c:pt idx="351">
                  <c:v>16.685266628063509</c:v>
                </c:pt>
                <c:pt idx="352">
                  <c:v>16.518057827257806</c:v>
                </c:pt>
                <c:pt idx="353">
                  <c:v>17.370091963405315</c:v>
                </c:pt>
                <c:pt idx="354">
                  <c:v>18.454031906632881</c:v>
                </c:pt>
                <c:pt idx="355">
                  <c:v>18.222326463047761</c:v>
                </c:pt>
                <c:pt idx="356">
                  <c:v>18.84396065426132</c:v>
                </c:pt>
                <c:pt idx="357">
                  <c:v>17.772325789386102</c:v>
                </c:pt>
                <c:pt idx="358">
                  <c:v>18.835559288273902</c:v>
                </c:pt>
                <c:pt idx="359">
                  <c:v>18.942369035813584</c:v>
                </c:pt>
                <c:pt idx="360">
                  <c:v>18.292585385418899</c:v>
                </c:pt>
                <c:pt idx="361">
                  <c:v>18.266116815127798</c:v>
                </c:pt>
                <c:pt idx="362">
                  <c:v>19.371210099299972</c:v>
                </c:pt>
                <c:pt idx="363">
                  <c:v>19.370593634578512</c:v>
                </c:pt>
                <c:pt idx="364">
                  <c:v>18.544506591754445</c:v>
                </c:pt>
                <c:pt idx="365">
                  <c:v>18.158163846958704</c:v>
                </c:pt>
                <c:pt idx="366">
                  <c:v>18.856797596896801</c:v>
                </c:pt>
                <c:pt idx="367">
                  <c:v>18.670937110186429</c:v>
                </c:pt>
                <c:pt idx="368">
                  <c:v>17.836640796312025</c:v>
                </c:pt>
                <c:pt idx="369">
                  <c:v>17.418952948636136</c:v>
                </c:pt>
                <c:pt idx="370">
                  <c:v>17.12033973662826</c:v>
                </c:pt>
                <c:pt idx="371">
                  <c:v>17.197522725560926</c:v>
                </c:pt>
                <c:pt idx="372">
                  <c:v>16.717780078533014</c:v>
                </c:pt>
                <c:pt idx="373">
                  <c:v>15.84373314222975</c:v>
                </c:pt>
                <c:pt idx="374">
                  <c:v>15.900417108869172</c:v>
                </c:pt>
                <c:pt idx="375">
                  <c:v>16.123704360211761</c:v>
                </c:pt>
                <c:pt idx="376">
                  <c:v>16.598110789114269</c:v>
                </c:pt>
                <c:pt idx="377">
                  <c:v>16.729918872472872</c:v>
                </c:pt>
                <c:pt idx="378">
                  <c:v>16.868882383979802</c:v>
                </c:pt>
                <c:pt idx="379">
                  <c:v>15.868942729452248</c:v>
                </c:pt>
                <c:pt idx="380">
                  <c:v>15.157274488962214</c:v>
                </c:pt>
                <c:pt idx="381">
                  <c:v>14.149451489483537</c:v>
                </c:pt>
                <c:pt idx="382">
                  <c:v>13.736242235298485</c:v>
                </c:pt>
                <c:pt idx="383">
                  <c:v>13.673246057951387</c:v>
                </c:pt>
                <c:pt idx="384">
                  <c:v>13.788431552307637</c:v>
                </c:pt>
                <c:pt idx="385">
                  <c:v>13.784906390337682</c:v>
                </c:pt>
                <c:pt idx="386">
                  <c:v>13.925589923892943</c:v>
                </c:pt>
                <c:pt idx="387">
                  <c:v>13.913501765262785</c:v>
                </c:pt>
                <c:pt idx="388">
                  <c:v>14.32382496840923</c:v>
                </c:pt>
                <c:pt idx="389">
                  <c:v>14.635555551956267</c:v>
                </c:pt>
                <c:pt idx="390">
                  <c:v>14.957457101901134</c:v>
                </c:pt>
                <c:pt idx="391">
                  <c:v>15.544566891165921</c:v>
                </c:pt>
                <c:pt idx="392">
                  <c:v>15.931923184092842</c:v>
                </c:pt>
                <c:pt idx="393">
                  <c:v>16.559803310351569</c:v>
                </c:pt>
                <c:pt idx="394">
                  <c:v>16.988883579386329</c:v>
                </c:pt>
                <c:pt idx="395">
                  <c:v>17.358357365369958</c:v>
                </c:pt>
                <c:pt idx="396">
                  <c:v>17.980339342993389</c:v>
                </c:pt>
                <c:pt idx="397">
                  <c:v>17.759169263611419</c:v>
                </c:pt>
                <c:pt idx="398">
                  <c:v>18.200871845485629</c:v>
                </c:pt>
                <c:pt idx="399">
                  <c:v>18.430753048783412</c:v>
                </c:pt>
                <c:pt idx="400">
                  <c:v>18.692721439594177</c:v>
                </c:pt>
                <c:pt idx="401">
                  <c:v>18.448591397066473</c:v>
                </c:pt>
                <c:pt idx="402">
                  <c:v>19.090533975796511</c:v>
                </c:pt>
                <c:pt idx="403">
                  <c:v>18.958803640750205</c:v>
                </c:pt>
                <c:pt idx="404">
                  <c:v>18.123290556758615</c:v>
                </c:pt>
                <c:pt idx="405">
                  <c:v>18.02196244151542</c:v>
                </c:pt>
                <c:pt idx="406">
                  <c:v>18.071789130570206</c:v>
                </c:pt>
                <c:pt idx="407">
                  <c:v>18.624728977900105</c:v>
                </c:pt>
                <c:pt idx="408">
                  <c:v>18.338284994375559</c:v>
                </c:pt>
                <c:pt idx="409">
                  <c:v>17.545275108945972</c:v>
                </c:pt>
                <c:pt idx="410">
                  <c:v>17.286020720522149</c:v>
                </c:pt>
                <c:pt idx="411">
                  <c:v>17.429766947597201</c:v>
                </c:pt>
                <c:pt idx="412">
                  <c:v>17.256170578727911</c:v>
                </c:pt>
                <c:pt idx="413">
                  <c:v>17.823363817264742</c:v>
                </c:pt>
                <c:pt idx="414">
                  <c:v>17.376806472898114</c:v>
                </c:pt>
                <c:pt idx="415">
                  <c:v>17.582113039577667</c:v>
                </c:pt>
                <c:pt idx="416">
                  <c:v>17.052015467817661</c:v>
                </c:pt>
                <c:pt idx="417">
                  <c:v>16.60510453625103</c:v>
                </c:pt>
                <c:pt idx="418">
                  <c:v>17.146088452419004</c:v>
                </c:pt>
                <c:pt idx="419">
                  <c:v>17.562090833957129</c:v>
                </c:pt>
                <c:pt idx="420">
                  <c:v>18.470416986477176</c:v>
                </c:pt>
                <c:pt idx="421">
                  <c:v>19.234014498298354</c:v>
                </c:pt>
                <c:pt idx="422">
                  <c:v>19.84422527272557</c:v>
                </c:pt>
                <c:pt idx="423">
                  <c:v>20.38284297575478</c:v>
                </c:pt>
                <c:pt idx="424">
                  <c:v>20.598606843297336</c:v>
                </c:pt>
                <c:pt idx="425">
                  <c:v>20.332414551592297</c:v>
                </c:pt>
                <c:pt idx="426">
                  <c:v>20.146643736827315</c:v>
                </c:pt>
                <c:pt idx="427">
                  <c:v>20.941688475215184</c:v>
                </c:pt>
                <c:pt idx="428">
                  <c:v>20.705243044147252</c:v>
                </c:pt>
                <c:pt idx="429">
                  <c:v>20.924190141010786</c:v>
                </c:pt>
                <c:pt idx="430">
                  <c:v>21.857957721959664</c:v>
                </c:pt>
                <c:pt idx="431">
                  <c:v>22.04148019838226</c:v>
                </c:pt>
                <c:pt idx="432">
                  <c:v>21.197931400015221</c:v>
                </c:pt>
                <c:pt idx="433">
                  <c:v>21.451687754873372</c:v>
                </c:pt>
                <c:pt idx="434">
                  <c:v>21.443158568526233</c:v>
                </c:pt>
                <c:pt idx="435">
                  <c:v>20.658336447649024</c:v>
                </c:pt>
                <c:pt idx="436">
                  <c:v>19.089367498116651</c:v>
                </c:pt>
                <c:pt idx="437">
                  <c:v>16.827571244792466</c:v>
                </c:pt>
                <c:pt idx="438">
                  <c:v>17.141325661322789</c:v>
                </c:pt>
                <c:pt idx="439">
                  <c:v>17.571262631045531</c:v>
                </c:pt>
                <c:pt idx="440">
                  <c:v>17.321461147465481</c:v>
                </c:pt>
                <c:pt idx="441">
                  <c:v>16.739820967901331</c:v>
                </c:pt>
                <c:pt idx="442">
                  <c:v>17.854386489497145</c:v>
                </c:pt>
                <c:pt idx="443">
                  <c:v>18.585836118439858</c:v>
                </c:pt>
                <c:pt idx="444">
                  <c:v>19.259231693254055</c:v>
                </c:pt>
                <c:pt idx="445">
                  <c:v>19.469191309671409</c:v>
                </c:pt>
                <c:pt idx="446">
                  <c:v>19.288064606604845</c:v>
                </c:pt>
                <c:pt idx="447">
                  <c:v>20.150077238226984</c:v>
                </c:pt>
                <c:pt idx="448">
                  <c:v>20.507585864952617</c:v>
                </c:pt>
                <c:pt idx="449">
                  <c:v>20.384149993840996</c:v>
                </c:pt>
                <c:pt idx="450">
                  <c:v>19.96923188594964</c:v>
                </c:pt>
                <c:pt idx="451">
                  <c:v>20.472637900527687</c:v>
                </c:pt>
                <c:pt idx="452">
                  <c:v>20.960360090705116</c:v>
                </c:pt>
                <c:pt idx="453">
                  <c:v>20.8913445954115</c:v>
                </c:pt>
                <c:pt idx="454">
                  <c:v>20.72039933533971</c:v>
                </c:pt>
                <c:pt idx="455">
                  <c:v>21.038599376737054</c:v>
                </c:pt>
                <c:pt idx="456">
                  <c:v>21.627216196980935</c:v>
                </c:pt>
                <c:pt idx="457">
                  <c:v>21.832670826710331</c:v>
                </c:pt>
                <c:pt idx="458">
                  <c:v>22.167245585982641</c:v>
                </c:pt>
                <c:pt idx="459">
                  <c:v>22.422192169737183</c:v>
                </c:pt>
                <c:pt idx="460">
                  <c:v>22.57433076956384</c:v>
                </c:pt>
                <c:pt idx="461">
                  <c:v>22.300288036082794</c:v>
                </c:pt>
                <c:pt idx="462">
                  <c:v>22.984351845738402</c:v>
                </c:pt>
                <c:pt idx="463">
                  <c:v>22.650407292938791</c:v>
                </c:pt>
                <c:pt idx="464">
                  <c:v>22.892221984231689</c:v>
                </c:pt>
                <c:pt idx="465">
                  <c:v>23.21215468067534</c:v>
                </c:pt>
                <c:pt idx="466">
                  <c:v>23.225019793095832</c:v>
                </c:pt>
                <c:pt idx="467">
                  <c:v>22.752984772787272</c:v>
                </c:pt>
                <c:pt idx="468">
                  <c:v>23.269335081922474</c:v>
                </c:pt>
                <c:pt idx="469">
                  <c:v>23.372068272751342</c:v>
                </c:pt>
                <c:pt idx="470">
                  <c:v>23.25352820003485</c:v>
                </c:pt>
                <c:pt idx="471">
                  <c:v>23.420551954771298</c:v>
                </c:pt>
                <c:pt idx="472">
                  <c:v>23.708808308861947</c:v>
                </c:pt>
                <c:pt idx="473">
                  <c:v>22.385342986457793</c:v>
                </c:pt>
                <c:pt idx="474">
                  <c:v>22.30078171217443</c:v>
                </c:pt>
                <c:pt idx="475">
                  <c:v>22.665971845964389</c:v>
                </c:pt>
                <c:pt idx="476">
                  <c:v>23.374146831648627</c:v>
                </c:pt>
                <c:pt idx="477">
                  <c:v>23.77574552331269</c:v>
                </c:pt>
                <c:pt idx="478">
                  <c:v>23.925461156673723</c:v>
                </c:pt>
                <c:pt idx="479">
                  <c:v>23.694111549106324</c:v>
                </c:pt>
                <c:pt idx="480">
                  <c:v>24.058483388421745</c:v>
                </c:pt>
                <c:pt idx="481">
                  <c:v>23.700027145579394</c:v>
                </c:pt>
                <c:pt idx="482">
                  <c:v>22.611112582289994</c:v>
                </c:pt>
                <c:pt idx="483">
                  <c:v>23.113696462615817</c:v>
                </c:pt>
                <c:pt idx="484">
                  <c:v>21.852177976763091</c:v>
                </c:pt>
                <c:pt idx="485">
                  <c:v>21.555253383226248</c:v>
                </c:pt>
                <c:pt idx="486">
                  <c:v>21.381702007433411</c:v>
                </c:pt>
                <c:pt idx="487">
                  <c:v>19.9139038640098</c:v>
                </c:pt>
                <c:pt idx="488">
                  <c:v>19.161676250614999</c:v>
                </c:pt>
                <c:pt idx="489">
                  <c:v>18.825409371315672</c:v>
                </c:pt>
                <c:pt idx="490">
                  <c:v>19.711251211928964</c:v>
                </c:pt>
                <c:pt idx="491">
                  <c:v>19.736473752791966</c:v>
                </c:pt>
                <c:pt idx="492">
                  <c:v>20.432242125384274</c:v>
                </c:pt>
                <c:pt idx="493">
                  <c:v>21.074443163678431</c:v>
                </c:pt>
                <c:pt idx="494">
                  <c:v>21.443898602019097</c:v>
                </c:pt>
                <c:pt idx="495">
                  <c:v>21.686025566746242</c:v>
                </c:pt>
                <c:pt idx="496">
                  <c:v>21.948477389658397</c:v>
                </c:pt>
                <c:pt idx="497">
                  <c:v>21.552097609793485</c:v>
                </c:pt>
                <c:pt idx="498">
                  <c:v>21.804196245666368</c:v>
                </c:pt>
                <c:pt idx="499">
                  <c:v>22.030627049126021</c:v>
                </c:pt>
                <c:pt idx="500">
                  <c:v>22.219145488664793</c:v>
                </c:pt>
                <c:pt idx="501">
                  <c:v>22.06819919418389</c:v>
                </c:pt>
                <c:pt idx="502">
                  <c:v>21.26310296833628</c:v>
                </c:pt>
                <c:pt idx="503">
                  <c:v>21.751597808723634</c:v>
                </c:pt>
                <c:pt idx="504">
                  <c:v>21.511535896332184</c:v>
                </c:pt>
                <c:pt idx="505">
                  <c:v>20.424992376214224</c:v>
                </c:pt>
                <c:pt idx="506">
                  <c:v>19.934711308295704</c:v>
                </c:pt>
                <c:pt idx="507">
                  <c:v>21.277356015671746</c:v>
                </c:pt>
                <c:pt idx="508">
                  <c:v>21.63022714277988</c:v>
                </c:pt>
                <c:pt idx="509">
                  <c:v>22.004623431346534</c:v>
                </c:pt>
                <c:pt idx="510">
                  <c:v>21.753537415670948</c:v>
                </c:pt>
                <c:pt idx="511">
                  <c:v>21.137766793617857</c:v>
                </c:pt>
                <c:pt idx="512">
                  <c:v>21.680275633292936</c:v>
                </c:pt>
                <c:pt idx="513">
                  <c:v>22.004606927956885</c:v>
                </c:pt>
                <c:pt idx="514">
                  <c:v>22.195529227158154</c:v>
                </c:pt>
                <c:pt idx="515">
                  <c:v>22.277872995434883</c:v>
                </c:pt>
                <c:pt idx="516">
                  <c:v>21.194968072847157</c:v>
                </c:pt>
                <c:pt idx="517">
                  <c:v>20.895729901987245</c:v>
                </c:pt>
                <c:pt idx="518">
                  <c:v>20.202287616481662</c:v>
                </c:pt>
                <c:pt idx="519">
                  <c:v>20.428608081932161</c:v>
                </c:pt>
                <c:pt idx="520">
                  <c:v>20.972258271972098</c:v>
                </c:pt>
                <c:pt idx="521">
                  <c:v>19.713341583757629</c:v>
                </c:pt>
                <c:pt idx="522">
                  <c:v>18.681708207192763</c:v>
                </c:pt>
                <c:pt idx="523">
                  <c:v>18.429515590207743</c:v>
                </c:pt>
                <c:pt idx="524">
                  <c:v>18.398046344676974</c:v>
                </c:pt>
                <c:pt idx="525">
                  <c:v>18.44866203181536</c:v>
                </c:pt>
                <c:pt idx="526">
                  <c:v>18.437760084691039</c:v>
                </c:pt>
                <c:pt idx="527">
                  <c:v>17.326929913742688</c:v>
                </c:pt>
                <c:pt idx="528">
                  <c:v>17.09054139514021</c:v>
                </c:pt>
                <c:pt idx="529">
                  <c:v>16.37258678715985</c:v>
                </c:pt>
                <c:pt idx="530">
                  <c:v>16.531690813943616</c:v>
                </c:pt>
                <c:pt idx="531">
                  <c:v>15.873067819354063</c:v>
                </c:pt>
                <c:pt idx="532">
                  <c:v>13.983836060789191</c:v>
                </c:pt>
                <c:pt idx="533">
                  <c:v>13.799691797725187</c:v>
                </c:pt>
                <c:pt idx="534">
                  <c:v>13.726499744359774</c:v>
                </c:pt>
                <c:pt idx="535">
                  <c:v>14.100456516815452</c:v>
                </c:pt>
                <c:pt idx="536">
                  <c:v>14.84266114524223</c:v>
                </c:pt>
                <c:pt idx="537">
                  <c:v>15.06418540408964</c:v>
                </c:pt>
                <c:pt idx="538">
                  <c:v>14.950761908791739</c:v>
                </c:pt>
                <c:pt idx="539">
                  <c:v>15.87384068720575</c:v>
                </c:pt>
                <c:pt idx="540">
                  <c:v>16.461793943491951</c:v>
                </c:pt>
                <c:pt idx="541">
                  <c:v>17.034534781502138</c:v>
                </c:pt>
                <c:pt idx="542">
                  <c:v>17.402902607188889</c:v>
                </c:pt>
                <c:pt idx="543">
                  <c:v>17.924110447959617</c:v>
                </c:pt>
                <c:pt idx="544">
                  <c:v>17.56415327969939</c:v>
                </c:pt>
                <c:pt idx="545">
                  <c:v>17.083166880070717</c:v>
                </c:pt>
                <c:pt idx="546">
                  <c:v>16.889414708693362</c:v>
                </c:pt>
                <c:pt idx="547">
                  <c:v>16.519449443051567</c:v>
                </c:pt>
                <c:pt idx="548">
                  <c:v>16.856792547836005</c:v>
                </c:pt>
                <c:pt idx="549">
                  <c:v>16.428862709159478</c:v>
                </c:pt>
                <c:pt idx="550">
                  <c:v>15.638712654326648</c:v>
                </c:pt>
                <c:pt idx="551">
                  <c:v>16.603557212925342</c:v>
                </c:pt>
                <c:pt idx="552">
                  <c:v>17.262996797035182</c:v>
                </c:pt>
                <c:pt idx="553">
                  <c:v>17.464147605486176</c:v>
                </c:pt>
                <c:pt idx="554">
                  <c:v>17.805643849614949</c:v>
                </c:pt>
                <c:pt idx="555">
                  <c:v>17.915161678498301</c:v>
                </c:pt>
                <c:pt idx="556">
                  <c:v>17.66264620037256</c:v>
                </c:pt>
                <c:pt idx="557">
                  <c:v>17.640857315740249</c:v>
                </c:pt>
                <c:pt idx="558">
                  <c:v>17.398690031138173</c:v>
                </c:pt>
                <c:pt idx="559">
                  <c:v>17.943404688029808</c:v>
                </c:pt>
                <c:pt idx="560">
                  <c:v>17.61385455291212</c:v>
                </c:pt>
                <c:pt idx="561">
                  <c:v>17.533183854158565</c:v>
                </c:pt>
                <c:pt idx="562">
                  <c:v>18.338894714968063</c:v>
                </c:pt>
                <c:pt idx="563">
                  <c:v>18.645719442073688</c:v>
                </c:pt>
                <c:pt idx="564">
                  <c:v>18.712530467302436</c:v>
                </c:pt>
                <c:pt idx="565">
                  <c:v>17.889889599193751</c:v>
                </c:pt>
                <c:pt idx="566">
                  <c:v>17.412142058290335</c:v>
                </c:pt>
                <c:pt idx="567">
                  <c:v>16.935740066050823</c:v>
                </c:pt>
                <c:pt idx="568">
                  <c:v>16.314338759668569</c:v>
                </c:pt>
                <c:pt idx="569">
                  <c:v>15.808323047681979</c:v>
                </c:pt>
                <c:pt idx="570">
                  <c:v>15.889518573988784</c:v>
                </c:pt>
                <c:pt idx="571">
                  <c:v>15.278501094706122</c:v>
                </c:pt>
                <c:pt idx="572">
                  <c:v>15.47530860180556</c:v>
                </c:pt>
                <c:pt idx="573">
                  <c:v>15.913516308933389</c:v>
                </c:pt>
                <c:pt idx="574">
                  <c:v>14.651845159710573</c:v>
                </c:pt>
                <c:pt idx="575">
                  <c:v>13.49332968620589</c:v>
                </c:pt>
                <c:pt idx="576">
                  <c:v>13.530721892513951</c:v>
                </c:pt>
                <c:pt idx="577">
                  <c:v>12.95732128020539</c:v>
                </c:pt>
                <c:pt idx="578">
                  <c:v>13.310364239140164</c:v>
                </c:pt>
                <c:pt idx="579">
                  <c:v>12.550411048540903</c:v>
                </c:pt>
                <c:pt idx="580">
                  <c:v>11.99543694732966</c:v>
                </c:pt>
                <c:pt idx="581">
                  <c:v>11.888498820078995</c:v>
                </c:pt>
                <c:pt idx="582">
                  <c:v>10.394141805327047</c:v>
                </c:pt>
                <c:pt idx="583">
                  <c:v>9.8241957231411945</c:v>
                </c:pt>
                <c:pt idx="584">
                  <c:v>8.6804213056463357</c:v>
                </c:pt>
                <c:pt idx="585">
                  <c:v>8.7449838338095862</c:v>
                </c:pt>
                <c:pt idx="586">
                  <c:v>8.948984512755608</c:v>
                </c:pt>
                <c:pt idx="587">
                  <c:v>8.289060055923084</c:v>
                </c:pt>
                <c:pt idx="588">
                  <c:v>8.9209955084042516</c:v>
                </c:pt>
                <c:pt idx="589">
                  <c:v>9.7622467161664712</c:v>
                </c:pt>
                <c:pt idx="590">
                  <c:v>10.16379676744404</c:v>
                </c:pt>
                <c:pt idx="591">
                  <c:v>10.233076136605916</c:v>
                </c:pt>
                <c:pt idx="592">
                  <c:v>10.818139119335807</c:v>
                </c:pt>
                <c:pt idx="593">
                  <c:v>11.011354609247666</c:v>
                </c:pt>
                <c:pt idx="594">
                  <c:v>10.902767048238577</c:v>
                </c:pt>
                <c:pt idx="595">
                  <c:v>10.08976959332802</c:v>
                </c:pt>
                <c:pt idx="596">
                  <c:v>9.9189053565594207</c:v>
                </c:pt>
                <c:pt idx="597">
                  <c:v>10.327599777501113</c:v>
                </c:pt>
                <c:pt idx="598">
                  <c:v>10.435859457947899</c:v>
                </c:pt>
                <c:pt idx="599">
                  <c:v>10.250368416256837</c:v>
                </c:pt>
                <c:pt idx="600">
                  <c:v>11.185051362622149</c:v>
                </c:pt>
                <c:pt idx="601">
                  <c:v>11.586092994449691</c:v>
                </c:pt>
                <c:pt idx="602">
                  <c:v>11.631754403566509</c:v>
                </c:pt>
                <c:pt idx="603">
                  <c:v>11.689164132206368</c:v>
                </c:pt>
                <c:pt idx="604">
                  <c:v>11.532053585609424</c:v>
                </c:pt>
                <c:pt idx="605">
                  <c:v>11.543841631417104</c:v>
                </c:pt>
                <c:pt idx="606">
                  <c:v>11.757490488689911</c:v>
                </c:pt>
                <c:pt idx="607">
                  <c:v>11.59798600250925</c:v>
                </c:pt>
                <c:pt idx="608">
                  <c:v>11.805990949539789</c:v>
                </c:pt>
                <c:pt idx="609">
                  <c:v>11.345696136316695</c:v>
                </c:pt>
                <c:pt idx="610">
                  <c:v>11.248855860507962</c:v>
                </c:pt>
                <c:pt idx="611">
                  <c:v>11.597589726582939</c:v>
                </c:pt>
                <c:pt idx="612">
                  <c:v>11.437961346787549</c:v>
                </c:pt>
                <c:pt idx="613">
                  <c:v>11.014841854222775</c:v>
                </c:pt>
                <c:pt idx="614">
                  <c:v>10.89574651166274</c:v>
                </c:pt>
                <c:pt idx="615">
                  <c:v>10.636037409141359</c:v>
                </c:pt>
                <c:pt idx="616">
                  <c:v>10.548486693556999</c:v>
                </c:pt>
                <c:pt idx="617">
                  <c:v>10.530023959090757</c:v>
                </c:pt>
                <c:pt idx="618">
                  <c:v>10.567692447775409</c:v>
                </c:pt>
                <c:pt idx="619">
                  <c:v>10.268385666710996</c:v>
                </c:pt>
                <c:pt idx="620">
                  <c:v>10.067742820070702</c:v>
                </c:pt>
                <c:pt idx="621">
                  <c:v>9.7666662995565456</c:v>
                </c:pt>
                <c:pt idx="622">
                  <c:v>9.7662999836602005</c:v>
                </c:pt>
                <c:pt idx="623">
                  <c:v>9.6782665825359224</c:v>
                </c:pt>
                <c:pt idx="624">
                  <c:v>9.2414622609346875</c:v>
                </c:pt>
                <c:pt idx="625">
                  <c:v>9.0452635707047389</c:v>
                </c:pt>
                <c:pt idx="626">
                  <c:v>8.9504200776338916</c:v>
                </c:pt>
                <c:pt idx="627">
                  <c:v>9.2625887208668445</c:v>
                </c:pt>
                <c:pt idx="628">
                  <c:v>9.634910728598447</c:v>
                </c:pt>
                <c:pt idx="629">
                  <c:v>9.5496789810417333</c:v>
                </c:pt>
                <c:pt idx="630">
                  <c:v>9.4255240477873556</c:v>
                </c:pt>
                <c:pt idx="631">
                  <c:v>10.02397085400375</c:v>
                </c:pt>
                <c:pt idx="632">
                  <c:v>9.9418874730044084</c:v>
                </c:pt>
                <c:pt idx="633">
                  <c:v>9.5336083582088325</c:v>
                </c:pt>
                <c:pt idx="634">
                  <c:v>8.9284189022931475</c:v>
                </c:pt>
                <c:pt idx="635">
                  <c:v>9.0119418191338294</c:v>
                </c:pt>
                <c:pt idx="636">
                  <c:v>9.2576369191399692</c:v>
                </c:pt>
                <c:pt idx="637">
                  <c:v>9.0037403710456321</c:v>
                </c:pt>
                <c:pt idx="638">
                  <c:v>9.0707850296607635</c:v>
                </c:pt>
                <c:pt idx="639">
                  <c:v>9.1330635662174142</c:v>
                </c:pt>
                <c:pt idx="640">
                  <c:v>8.7943832898149541</c:v>
                </c:pt>
                <c:pt idx="641">
                  <c:v>8.853937764693951</c:v>
                </c:pt>
                <c:pt idx="642">
                  <c:v>8.8274980455423631</c:v>
                </c:pt>
                <c:pt idx="643">
                  <c:v>9.1271657972150315</c:v>
                </c:pt>
                <c:pt idx="644">
                  <c:v>9.1127589907409554</c:v>
                </c:pt>
                <c:pt idx="645">
                  <c:v>8.6818433068993119</c:v>
                </c:pt>
                <c:pt idx="646">
                  <c:v>8.5187843029835584</c:v>
                </c:pt>
                <c:pt idx="647">
                  <c:v>8.7452044046692929</c:v>
                </c:pt>
                <c:pt idx="648">
                  <c:v>8.8509341807291086</c:v>
                </c:pt>
                <c:pt idx="649">
                  <c:v>9.0544760921925143</c:v>
                </c:pt>
                <c:pt idx="650">
                  <c:v>8.0811509007854951</c:v>
                </c:pt>
                <c:pt idx="651">
                  <c:v>7.8440245047192141</c:v>
                </c:pt>
                <c:pt idx="652">
                  <c:v>8.1042258071764905</c:v>
                </c:pt>
                <c:pt idx="653">
                  <c:v>8.5120779623067389</c:v>
                </c:pt>
                <c:pt idx="654">
                  <c:v>8.880865527295839</c:v>
                </c:pt>
                <c:pt idx="655">
                  <c:v>9.0710059816183772</c:v>
                </c:pt>
                <c:pt idx="656">
                  <c:v>9.1960401317432385</c:v>
                </c:pt>
                <c:pt idx="657">
                  <c:v>9.3578410467571072</c:v>
                </c:pt>
                <c:pt idx="658">
                  <c:v>9.6540436632333861</c:v>
                </c:pt>
                <c:pt idx="659">
                  <c:v>9.3899020849217365</c:v>
                </c:pt>
                <c:pt idx="660">
                  <c:v>9.2594045308779496</c:v>
                </c:pt>
                <c:pt idx="661">
                  <c:v>8.8298993538313031</c:v>
                </c:pt>
                <c:pt idx="662">
                  <c:v>9.0810968838546202</c:v>
                </c:pt>
                <c:pt idx="663">
                  <c:v>9.0855612307887395</c:v>
                </c:pt>
                <c:pt idx="664">
                  <c:v>8.8184834665480665</c:v>
                </c:pt>
                <c:pt idx="665">
                  <c:v>8.7653407443049254</c:v>
                </c:pt>
                <c:pt idx="666">
                  <c:v>8.4453194678755121</c:v>
                </c:pt>
                <c:pt idx="667">
                  <c:v>8.3998063165664387</c:v>
                </c:pt>
                <c:pt idx="668">
                  <c:v>7.5811630519231583</c:v>
                </c:pt>
                <c:pt idx="669">
                  <c:v>7.6491417133192119</c:v>
                </c:pt>
                <c:pt idx="670">
                  <c:v>7.8107525657161103</c:v>
                </c:pt>
                <c:pt idx="671">
                  <c:v>7.8325621371418954</c:v>
                </c:pt>
                <c:pt idx="672">
                  <c:v>7.3886599733759963</c:v>
                </c:pt>
                <c:pt idx="673">
                  <c:v>7.1818234505467338</c:v>
                </c:pt>
                <c:pt idx="674">
                  <c:v>6.9506737935360334</c:v>
                </c:pt>
                <c:pt idx="675">
                  <c:v>7.259072625426148</c:v>
                </c:pt>
                <c:pt idx="676">
                  <c:v>7.1926124844646235</c:v>
                </c:pt>
                <c:pt idx="677">
                  <c:v>6.6921339881975879</c:v>
                </c:pt>
                <c:pt idx="678">
                  <c:v>6.6386531002087601</c:v>
                </c:pt>
                <c:pt idx="679">
                  <c:v>6.6434227521660905</c:v>
                </c:pt>
                <c:pt idx="680">
                  <c:v>7.3988382003233086</c:v>
                </c:pt>
                <c:pt idx="681">
                  <c:v>7.9998409945345896</c:v>
                </c:pt>
                <c:pt idx="682">
                  <c:v>8.3474769381554292</c:v>
                </c:pt>
                <c:pt idx="683">
                  <c:v>8.4677384014004762</c:v>
                </c:pt>
                <c:pt idx="684">
                  <c:v>8.7567832241347432</c:v>
                </c:pt>
                <c:pt idx="685">
                  <c:v>8.9104934366241171</c:v>
                </c:pt>
                <c:pt idx="686">
                  <c:v>9.2328297051905235</c:v>
                </c:pt>
                <c:pt idx="687">
                  <c:v>9.5315812841604082</c:v>
                </c:pt>
                <c:pt idx="688">
                  <c:v>9.8744565046683981</c:v>
                </c:pt>
                <c:pt idx="689">
                  <c:v>10.000117903130022</c:v>
                </c:pt>
                <c:pt idx="690">
                  <c:v>10.014475995571026</c:v>
                </c:pt>
                <c:pt idx="691">
                  <c:v>9.7280569356652062</c:v>
                </c:pt>
                <c:pt idx="692">
                  <c:v>9.9842024580287774</c:v>
                </c:pt>
                <c:pt idx="693">
                  <c:v>10.003391799449625</c:v>
                </c:pt>
                <c:pt idx="694">
                  <c:v>9.8535816493642816</c:v>
                </c:pt>
                <c:pt idx="695">
                  <c:v>9.8150109036086697</c:v>
                </c:pt>
                <c:pt idx="696">
                  <c:v>9.8949318092025376</c:v>
                </c:pt>
                <c:pt idx="697">
                  <c:v>9.3245296457279849</c:v>
                </c:pt>
                <c:pt idx="698">
                  <c:v>9.3267470665082453</c:v>
                </c:pt>
                <c:pt idx="699">
                  <c:v>9.3056434045948233</c:v>
                </c:pt>
                <c:pt idx="700">
                  <c:v>9.2318318168960491</c:v>
                </c:pt>
                <c:pt idx="701">
                  <c:v>9.0101855122910095</c:v>
                </c:pt>
                <c:pt idx="702">
                  <c:v>8.8683022140433057</c:v>
                </c:pt>
                <c:pt idx="703">
                  <c:v>9.62306325737317</c:v>
                </c:pt>
                <c:pt idx="704">
                  <c:v>9.6873413136280835</c:v>
                </c:pt>
                <c:pt idx="705">
                  <c:v>9.5950707030485063</c:v>
                </c:pt>
                <c:pt idx="706">
                  <c:v>9.691973221783087</c:v>
                </c:pt>
                <c:pt idx="707">
                  <c:v>9.5950548011334593</c:v>
                </c:pt>
                <c:pt idx="708">
                  <c:v>9.9970011777304535</c:v>
                </c:pt>
                <c:pt idx="709">
                  <c:v>10.494935172607077</c:v>
                </c:pt>
                <c:pt idx="710">
                  <c:v>10.373217214924733</c:v>
                </c:pt>
                <c:pt idx="711">
                  <c:v>10.39711871981682</c:v>
                </c:pt>
                <c:pt idx="712">
                  <c:v>10.608120467860093</c:v>
                </c:pt>
                <c:pt idx="713">
                  <c:v>10.810049845861213</c:v>
                </c:pt>
                <c:pt idx="714">
                  <c:v>10.997563956793382</c:v>
                </c:pt>
                <c:pt idx="715">
                  <c:v>10.738799808877285</c:v>
                </c:pt>
                <c:pt idx="716">
                  <c:v>10.471234661697551</c:v>
                </c:pt>
                <c:pt idx="717">
                  <c:v>10.55251698294375</c:v>
                </c:pt>
                <c:pt idx="718">
                  <c:v>11.164611128667467</c:v>
                </c:pt>
                <c:pt idx="719">
                  <c:v>11.690521474467596</c:v>
                </c:pt>
                <c:pt idx="720">
                  <c:v>11.715007584487983</c:v>
                </c:pt>
                <c:pt idx="721">
                  <c:v>12.388219099418123</c:v>
                </c:pt>
                <c:pt idx="722">
                  <c:v>13.189022981532714</c:v>
                </c:pt>
                <c:pt idx="723">
                  <c:v>13.552504172869476</c:v>
                </c:pt>
                <c:pt idx="724">
                  <c:v>13.560046199232334</c:v>
                </c:pt>
                <c:pt idx="725">
                  <c:v>13.88868862645711</c:v>
                </c:pt>
                <c:pt idx="726">
                  <c:v>13.619995534083801</c:v>
                </c:pt>
                <c:pt idx="727">
                  <c:v>13.887667550866052</c:v>
                </c:pt>
                <c:pt idx="728">
                  <c:v>13.46731431297713</c:v>
                </c:pt>
                <c:pt idx="729">
                  <c:v>13.425918860857358</c:v>
                </c:pt>
                <c:pt idx="730">
                  <c:v>13.872985596138596</c:v>
                </c:pt>
                <c:pt idx="731">
                  <c:v>14.085139814743304</c:v>
                </c:pt>
                <c:pt idx="732">
                  <c:v>14.92220810371894</c:v>
                </c:pt>
                <c:pt idx="733">
                  <c:v>15.822318142836446</c:v>
                </c:pt>
                <c:pt idx="734">
                  <c:v>16.433343976069917</c:v>
                </c:pt>
                <c:pt idx="735">
                  <c:v>16.19653445322087</c:v>
                </c:pt>
                <c:pt idx="736">
                  <c:v>16.160311952655739</c:v>
                </c:pt>
                <c:pt idx="737">
                  <c:v>16.825207307878717</c:v>
                </c:pt>
                <c:pt idx="738">
                  <c:v>17.306004390512221</c:v>
                </c:pt>
                <c:pt idx="739">
                  <c:v>18.326907245856336</c:v>
                </c:pt>
                <c:pt idx="740">
                  <c:v>17.675620449938219</c:v>
                </c:pt>
                <c:pt idx="741">
                  <c:v>15.530055563627307</c:v>
                </c:pt>
                <c:pt idx="742">
                  <c:v>13.590885143189084</c:v>
                </c:pt>
                <c:pt idx="743">
                  <c:v>13.389028514426963</c:v>
                </c:pt>
                <c:pt idx="744">
                  <c:v>13.898336683569136</c:v>
                </c:pt>
                <c:pt idx="745">
                  <c:v>14.29827096246952</c:v>
                </c:pt>
                <c:pt idx="746">
                  <c:v>14.668946811103455</c:v>
                </c:pt>
                <c:pt idx="747">
                  <c:v>14.433316420838937</c:v>
                </c:pt>
                <c:pt idx="748">
                  <c:v>14.031891348027766</c:v>
                </c:pt>
                <c:pt idx="749">
                  <c:v>14.766468647879615</c:v>
                </c:pt>
                <c:pt idx="750">
                  <c:v>14.608315717522091</c:v>
                </c:pt>
                <c:pt idx="751">
                  <c:v>14.244946310675646</c:v>
                </c:pt>
                <c:pt idx="752">
                  <c:v>14.369428776140154</c:v>
                </c:pt>
                <c:pt idx="753">
                  <c:v>14.81145015327772</c:v>
                </c:pt>
                <c:pt idx="754">
                  <c:v>14.445530680872888</c:v>
                </c:pt>
                <c:pt idx="755">
                  <c:v>14.702086748572</c:v>
                </c:pt>
                <c:pt idx="756">
                  <c:v>15.088005641018668</c:v>
                </c:pt>
                <c:pt idx="757">
                  <c:v>15.466992035089261</c:v>
                </c:pt>
                <c:pt idx="758">
                  <c:v>15.298901476006117</c:v>
                </c:pt>
                <c:pt idx="759">
                  <c:v>15.686673359016204</c:v>
                </c:pt>
                <c:pt idx="760">
                  <c:v>16.186282079507009</c:v>
                </c:pt>
                <c:pt idx="761">
                  <c:v>16.641830807265716</c:v>
                </c:pt>
                <c:pt idx="762">
                  <c:v>17.013332622124903</c:v>
                </c:pt>
                <c:pt idx="763">
                  <c:v>17.73417324769602</c:v>
                </c:pt>
                <c:pt idx="764">
                  <c:v>17.71414257392755</c:v>
                </c:pt>
                <c:pt idx="765">
                  <c:v>17.640776043979429</c:v>
                </c:pt>
                <c:pt idx="766">
                  <c:v>17.242293179135526</c:v>
                </c:pt>
                <c:pt idx="767">
                  <c:v>17.65013497266591</c:v>
                </c:pt>
                <c:pt idx="768">
                  <c:v>17.048552339675986</c:v>
                </c:pt>
                <c:pt idx="769">
                  <c:v>16.507811242446024</c:v>
                </c:pt>
                <c:pt idx="770">
                  <c:v>16.833460092032162</c:v>
                </c:pt>
                <c:pt idx="771">
                  <c:v>16.813625750801496</c:v>
                </c:pt>
                <c:pt idx="772">
                  <c:v>17.392115203673992</c:v>
                </c:pt>
                <c:pt idx="773">
                  <c:v>17.816776849095881</c:v>
                </c:pt>
                <c:pt idx="774">
                  <c:v>17.746866537758205</c:v>
                </c:pt>
                <c:pt idx="775">
                  <c:v>16.168056619059641</c:v>
                </c:pt>
                <c:pt idx="776">
                  <c:v>15.301022038446861</c:v>
                </c:pt>
                <c:pt idx="777">
                  <c:v>14.817892734244767</c:v>
                </c:pt>
                <c:pt idx="778">
                  <c:v>15.187345842997249</c:v>
                </c:pt>
                <c:pt idx="779">
                  <c:v>15.846041687241501</c:v>
                </c:pt>
                <c:pt idx="780">
                  <c:v>15.605920795445632</c:v>
                </c:pt>
                <c:pt idx="781">
                  <c:v>17.354365053457702</c:v>
                </c:pt>
                <c:pt idx="782">
                  <c:v>17.818312200891292</c:v>
                </c:pt>
                <c:pt idx="783">
                  <c:v>18.155539195388787</c:v>
                </c:pt>
                <c:pt idx="784">
                  <c:v>18.03562308591389</c:v>
                </c:pt>
                <c:pt idx="785">
                  <c:v>18.015419202388603</c:v>
                </c:pt>
                <c:pt idx="786">
                  <c:v>18.104077306463228</c:v>
                </c:pt>
                <c:pt idx="787">
                  <c:v>18.512898444952288</c:v>
                </c:pt>
                <c:pt idx="788">
                  <c:v>18.357918266491978</c:v>
                </c:pt>
                <c:pt idx="789">
                  <c:v>18.349824558195643</c:v>
                </c:pt>
                <c:pt idx="790">
                  <c:v>18.289503975911547</c:v>
                </c:pt>
                <c:pt idx="791">
                  <c:v>18.442294943826919</c:v>
                </c:pt>
                <c:pt idx="792">
                  <c:v>19.77375903080733</c:v>
                </c:pt>
                <c:pt idx="793">
                  <c:v>19.583668827054446</c:v>
                </c:pt>
                <c:pt idx="794">
                  <c:v>19.284238796098879</c:v>
                </c:pt>
                <c:pt idx="795">
                  <c:v>19.30183225923091</c:v>
                </c:pt>
                <c:pt idx="796">
                  <c:v>19.662895030137207</c:v>
                </c:pt>
                <c:pt idx="797">
                  <c:v>19.315971353396449</c:v>
                </c:pt>
                <c:pt idx="798">
                  <c:v>19.621356484621955</c:v>
                </c:pt>
                <c:pt idx="799">
                  <c:v>19.722757140872513</c:v>
                </c:pt>
                <c:pt idx="800">
                  <c:v>19.709386168491324</c:v>
                </c:pt>
                <c:pt idx="801">
                  <c:v>19.370880542925569</c:v>
                </c:pt>
                <c:pt idx="802">
                  <c:v>19.834280267397379</c:v>
                </c:pt>
                <c:pt idx="803">
                  <c:v>20.449250309210829</c:v>
                </c:pt>
                <c:pt idx="804">
                  <c:v>20.324050272318974</c:v>
                </c:pt>
                <c:pt idx="805">
                  <c:v>20.545982989369101</c:v>
                </c:pt>
                <c:pt idx="806">
                  <c:v>20.855855753410143</c:v>
                </c:pt>
                <c:pt idx="807">
                  <c:v>20.458004712360587</c:v>
                </c:pt>
                <c:pt idx="808">
                  <c:v>20.518249863077109</c:v>
                </c:pt>
                <c:pt idx="809">
                  <c:v>20.609003773542717</c:v>
                </c:pt>
                <c:pt idx="810">
                  <c:v>20.565241538734607</c:v>
                </c:pt>
                <c:pt idx="811">
                  <c:v>20.812880152947034</c:v>
                </c:pt>
                <c:pt idx="812">
                  <c:v>20.994159001168025</c:v>
                </c:pt>
                <c:pt idx="813">
                  <c:v>21.109839555199649</c:v>
                </c:pt>
                <c:pt idx="814">
                  <c:v>21.03855992394405</c:v>
                </c:pt>
                <c:pt idx="815">
                  <c:v>21.165394402309509</c:v>
                </c:pt>
                <c:pt idx="816">
                  <c:v>21.412725545956036</c:v>
                </c:pt>
                <c:pt idx="817">
                  <c:v>21.264585221859249</c:v>
                </c:pt>
                <c:pt idx="818">
                  <c:v>20.834105523808947</c:v>
                </c:pt>
                <c:pt idx="819">
                  <c:v>20.05595225298379</c:v>
                </c:pt>
                <c:pt idx="820">
                  <c:v>20.197199197526434</c:v>
                </c:pt>
                <c:pt idx="821">
                  <c:v>20.291473313610744</c:v>
                </c:pt>
                <c:pt idx="822">
                  <c:v>20.068653104584342</c:v>
                </c:pt>
                <c:pt idx="823">
                  <c:v>20.536266331174993</c:v>
                </c:pt>
                <c:pt idx="824">
                  <c:v>20.577167614230603</c:v>
                </c:pt>
                <c:pt idx="825">
                  <c:v>20.396469512425831</c:v>
                </c:pt>
                <c:pt idx="826">
                  <c:v>20.210175509490842</c:v>
                </c:pt>
                <c:pt idx="827">
                  <c:v>19.912174752457229</c:v>
                </c:pt>
                <c:pt idx="828">
                  <c:v>20.21981896665492</c:v>
                </c:pt>
                <c:pt idx="829">
                  <c:v>20.803289503077615</c:v>
                </c:pt>
                <c:pt idx="830">
                  <c:v>21.153464910911762</c:v>
                </c:pt>
                <c:pt idx="831">
                  <c:v>21.64348127812578</c:v>
                </c:pt>
                <c:pt idx="832">
                  <c:v>22.196184901475338</c:v>
                </c:pt>
                <c:pt idx="833">
                  <c:v>22.719129744094783</c:v>
                </c:pt>
                <c:pt idx="834">
                  <c:v>23.377204645150318</c:v>
                </c:pt>
                <c:pt idx="835">
                  <c:v>23.284855574561</c:v>
                </c:pt>
                <c:pt idx="836">
                  <c:v>23.946811039308269</c:v>
                </c:pt>
                <c:pt idx="837">
                  <c:v>23.927562322815078</c:v>
                </c:pt>
                <c:pt idx="838">
                  <c:v>24.348396754123904</c:v>
                </c:pt>
                <c:pt idx="839">
                  <c:v>25.028209341893042</c:v>
                </c:pt>
                <c:pt idx="840">
                  <c:v>24.7632813767746</c:v>
                </c:pt>
                <c:pt idx="841">
                  <c:v>25.97691788411538</c:v>
                </c:pt>
                <c:pt idx="842">
                  <c:v>25.630767634209928</c:v>
                </c:pt>
                <c:pt idx="843">
                  <c:v>25.425030747462671</c:v>
                </c:pt>
                <c:pt idx="844">
                  <c:v>25.814879754823373</c:v>
                </c:pt>
                <c:pt idx="845">
                  <c:v>25.967510735322595</c:v>
                </c:pt>
                <c:pt idx="846">
                  <c:v>24.859209199013073</c:v>
                </c:pt>
                <c:pt idx="847">
                  <c:v>25.413341086948751</c:v>
                </c:pt>
                <c:pt idx="848">
                  <c:v>25.680932266855386</c:v>
                </c:pt>
                <c:pt idx="849">
                  <c:v>26.484306107853712</c:v>
                </c:pt>
                <c:pt idx="850">
                  <c:v>27.586481013694041</c:v>
                </c:pt>
                <c:pt idx="851">
                  <c:v>27.724814914313008</c:v>
                </c:pt>
                <c:pt idx="852">
                  <c:v>28.333753035873769</c:v>
                </c:pt>
                <c:pt idx="853">
                  <c:v>29.266541764393395</c:v>
                </c:pt>
                <c:pt idx="854">
                  <c:v>28.803346121045109</c:v>
                </c:pt>
                <c:pt idx="855">
                  <c:v>27.586005570929288</c:v>
                </c:pt>
                <c:pt idx="856">
                  <c:v>29.929273986931602</c:v>
                </c:pt>
                <c:pt idx="857">
                  <c:v>31.25750725508038</c:v>
                </c:pt>
                <c:pt idx="858">
                  <c:v>32.767624144174356</c:v>
                </c:pt>
                <c:pt idx="859">
                  <c:v>32.587258879653206</c:v>
                </c:pt>
                <c:pt idx="860">
                  <c:v>32.667553729588505</c:v>
                </c:pt>
                <c:pt idx="861">
                  <c:v>32.90247235045674</c:v>
                </c:pt>
                <c:pt idx="862">
                  <c:v>32.33755321602905</c:v>
                </c:pt>
                <c:pt idx="863">
                  <c:v>33.031757646290416</c:v>
                </c:pt>
                <c:pt idx="864">
                  <c:v>32.860927821801432</c:v>
                </c:pt>
                <c:pt idx="865">
                  <c:v>34.710686974799188</c:v>
                </c:pt>
                <c:pt idx="866">
                  <c:v>36.297978872819954</c:v>
                </c:pt>
                <c:pt idx="867">
                  <c:v>37.278009434117379</c:v>
                </c:pt>
                <c:pt idx="868">
                  <c:v>36.957661069461601</c:v>
                </c:pt>
                <c:pt idx="869">
                  <c:v>36.803348479097018</c:v>
                </c:pt>
                <c:pt idx="870">
                  <c:v>38.26073914698334</c:v>
                </c:pt>
                <c:pt idx="871">
                  <c:v>35.424411656992746</c:v>
                </c:pt>
                <c:pt idx="872">
                  <c:v>33.533311653087985</c:v>
                </c:pt>
                <c:pt idx="873">
                  <c:v>33.774062553056396</c:v>
                </c:pt>
                <c:pt idx="874">
                  <c:v>37.370451874617771</c:v>
                </c:pt>
                <c:pt idx="875">
                  <c:v>38.82137415625445</c:v>
                </c:pt>
                <c:pt idx="876">
                  <c:v>40.57825493643216</c:v>
                </c:pt>
                <c:pt idx="877">
                  <c:v>40.401449035811247</c:v>
                </c:pt>
                <c:pt idx="878">
                  <c:v>41.357422202142878</c:v>
                </c:pt>
                <c:pt idx="879">
                  <c:v>42.705869357337029</c:v>
                </c:pt>
                <c:pt idx="880">
                  <c:v>42.558029878411524</c:v>
                </c:pt>
                <c:pt idx="881">
                  <c:v>42.182014843949766</c:v>
                </c:pt>
                <c:pt idx="882">
                  <c:v>43.829424543233927</c:v>
                </c:pt>
                <c:pt idx="883">
                  <c:v>41.932037484384658</c:v>
                </c:pt>
                <c:pt idx="884">
                  <c:v>41.324753856354945</c:v>
                </c:pt>
                <c:pt idx="885">
                  <c:v>40.554128590774646</c:v>
                </c:pt>
                <c:pt idx="886">
                  <c:v>43.209643421083705</c:v>
                </c:pt>
                <c:pt idx="887">
                  <c:v>44.199317812880764</c:v>
                </c:pt>
                <c:pt idx="888">
                  <c:v>43.774386575125419</c:v>
                </c:pt>
                <c:pt idx="889">
                  <c:v>42.1874059955448</c:v>
                </c:pt>
                <c:pt idx="890">
                  <c:v>43.22262507121485</c:v>
                </c:pt>
                <c:pt idx="891">
                  <c:v>43.530562018961021</c:v>
                </c:pt>
                <c:pt idx="892">
                  <c:v>41.96802522678913</c:v>
                </c:pt>
                <c:pt idx="893">
                  <c:v>42.784008198938167</c:v>
                </c:pt>
                <c:pt idx="894">
                  <c:v>42.760117414180989</c:v>
                </c:pt>
                <c:pt idx="895">
                  <c:v>42.87158279157341</c:v>
                </c:pt>
                <c:pt idx="896">
                  <c:v>41.899967827692784</c:v>
                </c:pt>
                <c:pt idx="897">
                  <c:v>39.371529686917036</c:v>
                </c:pt>
                <c:pt idx="898">
                  <c:v>38.783935493243305</c:v>
                </c:pt>
                <c:pt idx="899">
                  <c:v>37.275951962006687</c:v>
                </c:pt>
                <c:pt idx="900">
                  <c:v>36.980559588831689</c:v>
                </c:pt>
                <c:pt idx="901">
                  <c:v>35.83629402622509</c:v>
                </c:pt>
                <c:pt idx="902">
                  <c:v>32.327302324791326</c:v>
                </c:pt>
                <c:pt idx="903">
                  <c:v>32.17468833771477</c:v>
                </c:pt>
                <c:pt idx="904">
                  <c:v>34.075473911492765</c:v>
                </c:pt>
                <c:pt idx="905">
                  <c:v>33.069338125322247</c:v>
                </c:pt>
                <c:pt idx="906">
                  <c:v>32.1632579283973</c:v>
                </c:pt>
                <c:pt idx="907">
                  <c:v>31.404532382531642</c:v>
                </c:pt>
                <c:pt idx="908">
                  <c:v>27.66758048353946</c:v>
                </c:pt>
                <c:pt idx="909">
                  <c:v>28.577566969533418</c:v>
                </c:pt>
                <c:pt idx="910">
                  <c:v>30.005307133995817</c:v>
                </c:pt>
                <c:pt idx="911">
                  <c:v>30.500159723564291</c:v>
                </c:pt>
                <c:pt idx="912">
                  <c:v>30.277409201616432</c:v>
                </c:pt>
                <c:pt idx="913">
                  <c:v>29.085900683305034</c:v>
                </c:pt>
                <c:pt idx="914">
                  <c:v>30.29233514327251</c:v>
                </c:pt>
                <c:pt idx="915">
                  <c:v>29.006160292013575</c:v>
                </c:pt>
                <c:pt idx="916">
                  <c:v>28.12837592256847</c:v>
                </c:pt>
                <c:pt idx="917">
                  <c:v>26.387924102074194</c:v>
                </c:pt>
                <c:pt idx="918">
                  <c:v>23.463343912175141</c:v>
                </c:pt>
                <c:pt idx="919">
                  <c:v>23.588428083091962</c:v>
                </c:pt>
                <c:pt idx="920">
                  <c:v>22.363804349557959</c:v>
                </c:pt>
                <c:pt idx="921">
                  <c:v>21.953613457071256</c:v>
                </c:pt>
                <c:pt idx="922">
                  <c:v>23.344615113247361</c:v>
                </c:pt>
                <c:pt idx="923">
                  <c:v>23.097211389626189</c:v>
                </c:pt>
                <c:pt idx="924">
                  <c:v>22.894157544851463</c:v>
                </c:pt>
                <c:pt idx="925">
                  <c:v>21.210222542211152</c:v>
                </c:pt>
                <c:pt idx="926">
                  <c:v>21.305825531214627</c:v>
                </c:pt>
                <c:pt idx="927">
                  <c:v>22.423845953394288</c:v>
                </c:pt>
                <c:pt idx="928">
                  <c:v>23.586780508261313</c:v>
                </c:pt>
                <c:pt idx="929">
                  <c:v>24.827704991005376</c:v>
                </c:pt>
                <c:pt idx="930">
                  <c:v>24.862813861914649</c:v>
                </c:pt>
                <c:pt idx="931">
                  <c:v>24.637787119306552</c:v>
                </c:pt>
                <c:pt idx="932">
                  <c:v>25.239124555683787</c:v>
                </c:pt>
                <c:pt idx="933">
                  <c:v>25.678126489867115</c:v>
                </c:pt>
                <c:pt idx="934">
                  <c:v>25.942135860780002</c:v>
                </c:pt>
                <c:pt idx="935">
                  <c:v>26.630402413307294</c:v>
                </c:pt>
                <c:pt idx="936">
                  <c:v>27.653538914861841</c:v>
                </c:pt>
                <c:pt idx="937">
                  <c:v>27.645884025167099</c:v>
                </c:pt>
                <c:pt idx="938">
                  <c:v>26.881711763274996</c:v>
                </c:pt>
                <c:pt idx="939">
                  <c:v>26.895778453155419</c:v>
                </c:pt>
                <c:pt idx="940">
                  <c:v>25.898214487258624</c:v>
                </c:pt>
                <c:pt idx="941">
                  <c:v>26.396618527068913</c:v>
                </c:pt>
                <c:pt idx="942">
                  <c:v>25.691367436293692</c:v>
                </c:pt>
                <c:pt idx="943">
                  <c:v>25.170052926393005</c:v>
                </c:pt>
                <c:pt idx="944">
                  <c:v>25.663931112999357</c:v>
                </c:pt>
                <c:pt idx="945">
                  <c:v>25.407244212041871</c:v>
                </c:pt>
                <c:pt idx="946">
                  <c:v>26.46073529841054</c:v>
                </c:pt>
                <c:pt idx="947">
                  <c:v>27.140133901785923</c:v>
                </c:pt>
                <c:pt idx="948">
                  <c:v>26.58268883273492</c:v>
                </c:pt>
                <c:pt idx="949">
                  <c:v>26.740124376045891</c:v>
                </c:pt>
                <c:pt idx="950">
                  <c:v>26.334166824431371</c:v>
                </c:pt>
                <c:pt idx="951">
                  <c:v>25.403674407249156</c:v>
                </c:pt>
                <c:pt idx="952">
                  <c:v>25.644485520442025</c:v>
                </c:pt>
                <c:pt idx="953">
                  <c:v>26.062105618915215</c:v>
                </c:pt>
                <c:pt idx="954">
                  <c:v>26.281077867861075</c:v>
                </c:pt>
                <c:pt idx="955">
                  <c:v>26.097193600501544</c:v>
                </c:pt>
                <c:pt idx="956">
                  <c:v>25.7226087077172</c:v>
                </c:pt>
                <c:pt idx="957">
                  <c:v>24.868866812956462</c:v>
                </c:pt>
                <c:pt idx="958">
                  <c:v>25.923368196865006</c:v>
                </c:pt>
                <c:pt idx="959">
                  <c:v>26.434798843415283</c:v>
                </c:pt>
                <c:pt idx="960">
                  <c:v>26.459271319196329</c:v>
                </c:pt>
                <c:pt idx="961">
                  <c:v>26.240014827084153</c:v>
                </c:pt>
                <c:pt idx="962">
                  <c:v>26.318095823640899</c:v>
                </c:pt>
                <c:pt idx="963">
                  <c:v>26.137653112546609</c:v>
                </c:pt>
                <c:pt idx="964">
                  <c:v>25.641241372204643</c:v>
                </c:pt>
                <c:pt idx="965">
                  <c:v>24.740556614648526</c:v>
                </c:pt>
                <c:pt idx="966">
                  <c:v>24.687823581116564</c:v>
                </c:pt>
                <c:pt idx="967">
                  <c:v>25.042346179446977</c:v>
                </c:pt>
                <c:pt idx="968">
                  <c:v>25.634941319666215</c:v>
                </c:pt>
                <c:pt idx="969">
                  <c:v>26.528553593418383</c:v>
                </c:pt>
                <c:pt idx="970">
                  <c:v>26.918444632127006</c:v>
                </c:pt>
                <c:pt idx="971">
                  <c:v>27.273038665476989</c:v>
                </c:pt>
                <c:pt idx="972">
                  <c:v>27.197961638351497</c:v>
                </c:pt>
                <c:pt idx="973">
                  <c:v>27.305617434334728</c:v>
                </c:pt>
                <c:pt idx="974">
                  <c:v>26.21846833176761</c:v>
                </c:pt>
                <c:pt idx="975">
                  <c:v>26.96691602492287</c:v>
                </c:pt>
                <c:pt idx="976">
                  <c:v>27.538986026330655</c:v>
                </c:pt>
                <c:pt idx="977">
                  <c:v>27.408848700991015</c:v>
                </c:pt>
                <c:pt idx="978">
                  <c:v>27.400722446243652</c:v>
                </c:pt>
                <c:pt idx="979">
                  <c:v>26.139712765837228</c:v>
                </c:pt>
                <c:pt idx="980">
                  <c:v>26.716690536910168</c:v>
                </c:pt>
                <c:pt idx="981">
                  <c:v>27.311429808570384</c:v>
                </c:pt>
                <c:pt idx="982">
                  <c:v>25.720400819964048</c:v>
                </c:pt>
                <c:pt idx="983">
                  <c:v>25.946804431226941</c:v>
                </c:pt>
                <c:pt idx="984">
                  <c:v>24.014277487238623</c:v>
                </c:pt>
                <c:pt idx="985">
                  <c:v>23.487413714232716</c:v>
                </c:pt>
                <c:pt idx="986">
                  <c:v>22.599269467376022</c:v>
                </c:pt>
                <c:pt idx="987">
                  <c:v>23.348258612378906</c:v>
                </c:pt>
                <c:pt idx="988">
                  <c:v>23.688542677436281</c:v>
                </c:pt>
                <c:pt idx="989">
                  <c:v>22.409351777208229</c:v>
                </c:pt>
                <c:pt idx="990">
                  <c:v>20.900246967426753</c:v>
                </c:pt>
                <c:pt idx="991">
                  <c:v>21.394490754583931</c:v>
                </c:pt>
                <c:pt idx="992">
                  <c:v>20.35594978298661</c:v>
                </c:pt>
                <c:pt idx="993">
                  <c:v>16.381893046156755</c:v>
                </c:pt>
                <c:pt idx="994">
                  <c:v>15.254561429525634</c:v>
                </c:pt>
                <c:pt idx="995">
                  <c:v>15.370926237099217</c:v>
                </c:pt>
                <c:pt idx="996">
                  <c:v>15.169539963203817</c:v>
                </c:pt>
                <c:pt idx="997">
                  <c:v>14.117398854854674</c:v>
                </c:pt>
                <c:pt idx="998">
                  <c:v>13.319128836367238</c:v>
                </c:pt>
                <c:pt idx="999">
                  <c:v>14.976730666864555</c:v>
                </c:pt>
                <c:pt idx="1000">
                  <c:v>15.99083704267164</c:v>
                </c:pt>
                <c:pt idx="1001">
                  <c:v>16.378493035897531</c:v>
                </c:pt>
                <c:pt idx="1002">
                  <c:v>16.688783896123731</c:v>
                </c:pt>
                <c:pt idx="1003">
                  <c:v>18.087700934058642</c:v>
                </c:pt>
                <c:pt idx="1004">
                  <c:v>18.825229210929258</c:v>
                </c:pt>
                <c:pt idx="1005">
                  <c:v>19.351103328650783</c:v>
                </c:pt>
                <c:pt idx="1006">
                  <c:v>19.805658400991284</c:v>
                </c:pt>
                <c:pt idx="1007">
                  <c:v>20.315066787662051</c:v>
                </c:pt>
                <c:pt idx="1008">
                  <c:v>20.520463958328598</c:v>
                </c:pt>
                <c:pt idx="1009">
                  <c:v>19.91333973123637</c:v>
                </c:pt>
                <c:pt idx="1010">
                  <c:v>20.996975362530403</c:v>
                </c:pt>
                <c:pt idx="1011">
                  <c:v>21.796882493046851</c:v>
                </c:pt>
                <c:pt idx="1012">
                  <c:v>20.47256040491801</c:v>
                </c:pt>
                <c:pt idx="1013">
                  <c:v>19.734788843859455</c:v>
                </c:pt>
                <c:pt idx="1014">
                  <c:v>19.661438010324954</c:v>
                </c:pt>
                <c:pt idx="1015">
                  <c:v>19.763042071666533</c:v>
                </c:pt>
                <c:pt idx="1016">
                  <c:v>20.373917416187044</c:v>
                </c:pt>
                <c:pt idx="1017">
                  <c:v>21.232339871655615</c:v>
                </c:pt>
                <c:pt idx="1018">
                  <c:v>21.692776459844122</c:v>
                </c:pt>
                <c:pt idx="1019">
                  <c:v>22.38819138189594</c:v>
                </c:pt>
                <c:pt idx="1020">
                  <c:v>22.969916381860365</c:v>
                </c:pt>
                <c:pt idx="1021">
                  <c:v>23.48128160933215</c:v>
                </c:pt>
                <c:pt idx="1022">
                  <c:v>22.891029876049689</c:v>
                </c:pt>
                <c:pt idx="1023">
                  <c:v>23.135563140144349</c:v>
                </c:pt>
                <c:pt idx="1024">
                  <c:v>23.05118945082123</c:v>
                </c:pt>
                <c:pt idx="1025">
                  <c:v>22.092911397927182</c:v>
                </c:pt>
                <c:pt idx="1026">
                  <c:v>22.602921898649704</c:v>
                </c:pt>
                <c:pt idx="1027">
                  <c:v>20.042747935553447</c:v>
                </c:pt>
                <c:pt idx="1028">
                  <c:v>19.691179573870979</c:v>
                </c:pt>
                <c:pt idx="1029">
                  <c:v>20.148778835830477</c:v>
                </c:pt>
                <c:pt idx="1030">
                  <c:v>20.338186123412154</c:v>
                </c:pt>
                <c:pt idx="1031">
                  <c:v>20.516505633170141</c:v>
                </c:pt>
                <c:pt idx="1032">
                  <c:v>21.205755997644392</c:v>
                </c:pt>
                <c:pt idx="1033">
                  <c:v>21.790040219931289</c:v>
                </c:pt>
                <c:pt idx="1034">
                  <c:v>22.046517420078093</c:v>
                </c:pt>
                <c:pt idx="1035">
                  <c:v>21.77196758500445</c:v>
                </c:pt>
                <c:pt idx="1036">
                  <c:v>20.934518900265743</c:v>
                </c:pt>
                <c:pt idx="1037">
                  <c:v>20.540734553345459</c:v>
                </c:pt>
                <c:pt idx="1038">
                  <c:v>20.992470715389107</c:v>
                </c:pt>
                <c:pt idx="1039">
                  <c:v>21.403817913020035</c:v>
                </c:pt>
                <c:pt idx="1040">
                  <c:v>21.777708318922645</c:v>
                </c:pt>
                <c:pt idx="1041">
                  <c:v>21.572254048049654</c:v>
                </c:pt>
                <c:pt idx="1042">
                  <c:v>20.894150539278883</c:v>
                </c:pt>
                <c:pt idx="1043">
                  <c:v>21.2345444166723</c:v>
                </c:pt>
                <c:pt idx="1044">
                  <c:v>21.89666719936633</c:v>
                </c:pt>
                <c:pt idx="1045">
                  <c:v>22.04891350374962</c:v>
                </c:pt>
                <c:pt idx="1046">
                  <c:v>22.415356349747935</c:v>
                </c:pt>
                <c:pt idx="1047">
                  <c:v>22.591797273425755</c:v>
                </c:pt>
                <c:pt idx="1048">
                  <c:v>23.407867469090309</c:v>
                </c:pt>
                <c:pt idx="1049">
                  <c:v>22.921463451009007</c:v>
                </c:pt>
                <c:pt idx="1050">
                  <c:v>23.488516611071667</c:v>
                </c:pt>
                <c:pt idx="1051">
                  <c:v>23.352749595227962</c:v>
                </c:pt>
                <c:pt idx="1052">
                  <c:v>23.438394261285303</c:v>
                </c:pt>
                <c:pt idx="1053">
                  <c:v>23.830800591163818</c:v>
                </c:pt>
                <c:pt idx="1054">
                  <c:v>24.638026695484818</c:v>
                </c:pt>
                <c:pt idx="1055">
                  <c:v>24.857801952868218</c:v>
                </c:pt>
                <c:pt idx="1056">
                  <c:v>24.855560014215204</c:v>
                </c:pt>
                <c:pt idx="1057">
                  <c:v>24.586942551906915</c:v>
                </c:pt>
                <c:pt idx="1058">
                  <c:v>24.952008173876248</c:v>
                </c:pt>
                <c:pt idx="1059">
                  <c:v>24.782327531126956</c:v>
                </c:pt>
                <c:pt idx="1060">
                  <c:v>24.939276177117744</c:v>
                </c:pt>
                <c:pt idx="1061">
                  <c:v>25.553926180856188</c:v>
                </c:pt>
                <c:pt idx="1062">
                  <c:v>25.813437721936594</c:v>
                </c:pt>
                <c:pt idx="1063">
                  <c:v>25.613544488606188</c:v>
                </c:pt>
                <c:pt idx="1064">
                  <c:v>25.914342044548164</c:v>
                </c:pt>
                <c:pt idx="1065">
                  <c:v>25.158787223322932</c:v>
                </c:pt>
                <c:pt idx="1066">
                  <c:v>26.602643476096844</c:v>
                </c:pt>
                <c:pt idx="1067">
                  <c:v>26.789896722990679</c:v>
                </c:pt>
                <c:pt idx="1068">
                  <c:v>26.488167327904627</c:v>
                </c:pt>
                <c:pt idx="1069">
                  <c:v>26.991439989073974</c:v>
                </c:pt>
                <c:pt idx="1070">
                  <c:v>26.724818701503064</c:v>
                </c:pt>
                <c:pt idx="1071">
                  <c:v>26.787935844184492</c:v>
                </c:pt>
                <c:pt idx="1072">
                  <c:v>26.803028587263469</c:v>
                </c:pt>
                <c:pt idx="1073">
                  <c:v>26.493196696894493</c:v>
                </c:pt>
                <c:pt idx="1074">
                  <c:v>26.378794062194675</c:v>
                </c:pt>
                <c:pt idx="1075">
                  <c:v>25.729733423303816</c:v>
                </c:pt>
                <c:pt idx="1076">
                  <c:v>24.564417648153157</c:v>
                </c:pt>
                <c:pt idx="1077">
                  <c:v>25.593091313135524</c:v>
                </c:pt>
                <c:pt idx="1078">
                  <c:v>26.359035246159781</c:v>
                </c:pt>
                <c:pt idx="1079">
                  <c:v>25.925640494460502</c:v>
                </c:pt>
              </c:numCache>
            </c:numRef>
          </c:val>
          <c:smooth val="1"/>
          <c:extLst xmlns:c16r2="http://schemas.microsoft.com/office/drawing/2015/06/chart">
            <c:ext xmlns:c16="http://schemas.microsoft.com/office/drawing/2014/chart" uri="{C3380CC4-5D6E-409C-BE32-E72D297353CC}">
              <c16:uniqueId val="{00000000-9338-415A-82F7-C8E390FD8BDF}"/>
            </c:ext>
          </c:extLst>
        </c:ser>
        <c:dLbls>
          <c:showLegendKey val="0"/>
          <c:showVal val="0"/>
          <c:showCatName val="0"/>
          <c:showSerName val="0"/>
          <c:showPercent val="0"/>
          <c:showBubbleSize val="0"/>
        </c:dLbls>
        <c:smooth val="0"/>
        <c:axId val="473196168"/>
        <c:axId val="473191856"/>
      </c:lineChart>
      <c:dateAx>
        <c:axId val="473196168"/>
        <c:scaling>
          <c:orientation val="minMax"/>
        </c:scaling>
        <c:delete val="0"/>
        <c:axPos val="b"/>
        <c:numFmt formatCode="yyyy"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3191856"/>
        <c:crosses val="autoZero"/>
        <c:auto val="1"/>
        <c:lblOffset val="100"/>
        <c:baseTimeUnit val="months"/>
        <c:majorUnit val="10"/>
        <c:majorTimeUnit val="years"/>
      </c:dateAx>
      <c:valAx>
        <c:axId val="473191856"/>
        <c:scaling>
          <c:orientation val="minMax"/>
        </c:scaling>
        <c:delete val="0"/>
        <c:axPos val="l"/>
        <c:title>
          <c:tx>
            <c:rich>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800" b="1">
                    <a:solidFill>
                      <a:schemeClr val="tx1"/>
                    </a:solidFill>
                  </a:rPr>
                  <a:t>P/E (CAPE) Ratio</a:t>
                </a:r>
              </a:p>
            </c:rich>
          </c:tx>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319616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bg1"/>
      </a:solidFill>
      <a:round/>
    </a:ln>
    <a:effectLst/>
  </c:spPr>
  <c:txPr>
    <a:bodyPr/>
    <a:lstStyle/>
    <a:p>
      <a:pPr>
        <a:defRPr sz="1600">
          <a:latin typeface="+mn-lt"/>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scatterChart>
        <c:scatterStyle val="lineMarker"/>
        <c:varyColors val="0"/>
        <c:ser>
          <c:idx val="0"/>
          <c:order val="0"/>
          <c:spPr>
            <a:ln w="25400" cap="rnd">
              <a:noFill/>
              <a:round/>
            </a:ln>
            <a:effectLst/>
          </c:spPr>
          <c:marker>
            <c:symbol val="picture"/>
            <c:spPr>
              <a:blipFill>
                <a:blip xmlns:r="http://schemas.openxmlformats.org/officeDocument/2006/relationships" r:embed="rId1"/>
                <a:stretch>
                  <a:fillRect/>
                </a:stretch>
              </a:blipFill>
              <a:ln w="25400">
                <a:noFill/>
              </a:ln>
              <a:effectLst/>
            </c:spPr>
          </c:marker>
          <c:trendline>
            <c:spPr>
              <a:ln w="25400" cap="rnd">
                <a:solidFill>
                  <a:schemeClr val="dk1">
                    <a:tint val="88500"/>
                  </a:schemeClr>
                </a:solidFill>
                <a:prstDash val="solid"/>
              </a:ln>
              <a:effectLst/>
            </c:spPr>
            <c:trendlineType val="linear"/>
            <c:dispRSqr val="1"/>
            <c:dispEq val="1"/>
            <c:trendlineLbl>
              <c:layout>
                <c:manualLayout>
                  <c:x val="0.10432134339793778"/>
                  <c:y val="-0.72879864518043891"/>
                </c:manualLayout>
              </c:layout>
              <c:tx>
                <c:rich>
                  <a:bodyPr rot="0" vert="horz"/>
                  <a:lstStyle/>
                  <a:p>
                    <a:pPr>
                      <a:defRPr b="1"/>
                    </a:pPr>
                    <a:r>
                      <a:rPr lang="en-US" b="1"/>
                      <a:t>Correlation = 0.71</a:t>
                    </a:r>
                  </a:p>
                </c:rich>
              </c:tx>
              <c:numFmt formatCode="General" sourceLinked="0"/>
              <c:spPr>
                <a:noFill/>
                <a:ln>
                  <a:noFill/>
                </a:ln>
                <a:effectLst/>
              </c:spPr>
            </c:trendlineLbl>
          </c:trendline>
          <c:xVal>
            <c:numRef>
              <c:f>Sheet1!$E$2:$E$93</c:f>
              <c:numCache>
                <c:formatCode>General</c:formatCode>
                <c:ptCount val="92"/>
                <c:pt idx="0">
                  <c:v>11.147365239137253</c:v>
                </c:pt>
                <c:pt idx="1">
                  <c:v>13.009052728993135</c:v>
                </c:pt>
                <c:pt idx="2">
                  <c:v>18.646624021402531</c:v>
                </c:pt>
                <c:pt idx="3">
                  <c:v>25.301591027426138</c:v>
                </c:pt>
                <c:pt idx="4">
                  <c:v>22.007373176418326</c:v>
                </c:pt>
                <c:pt idx="5">
                  <c:v>16.055001856531323</c:v>
                </c:pt>
                <c:pt idx="6">
                  <c:v>9.3060328679683195</c:v>
                </c:pt>
                <c:pt idx="7">
                  <c:v>8.2570739991006832</c:v>
                </c:pt>
                <c:pt idx="8">
                  <c:v>12.281801622601114</c:v>
                </c:pt>
                <c:pt idx="9">
                  <c:v>11.639337566475893</c:v>
                </c:pt>
                <c:pt idx="10">
                  <c:v>16.159192714615337</c:v>
                </c:pt>
                <c:pt idx="11">
                  <c:v>21.125663548155458</c:v>
                </c:pt>
                <c:pt idx="12">
                  <c:v>13.008483033706147</c:v>
                </c:pt>
                <c:pt idx="13">
                  <c:v>15.756484438994002</c:v>
                </c:pt>
                <c:pt idx="14">
                  <c:v>16.280412901283825</c:v>
                </c:pt>
                <c:pt idx="15">
                  <c:v>13.908426122353834</c:v>
                </c:pt>
                <c:pt idx="16">
                  <c:v>10.0865933099179</c:v>
                </c:pt>
                <c:pt idx="17">
                  <c:v>9.6175141032831739</c:v>
                </c:pt>
                <c:pt idx="18">
                  <c:v>10.737360316041062</c:v>
                </c:pt>
                <c:pt idx="19">
                  <c:v>11.638683593355122</c:v>
                </c:pt>
                <c:pt idx="20">
                  <c:v>15.020347474739959</c:v>
                </c:pt>
                <c:pt idx="21">
                  <c:v>11.372779425862705</c:v>
                </c:pt>
                <c:pt idx="22">
                  <c:v>10.680912531969192</c:v>
                </c:pt>
                <c:pt idx="23">
                  <c:v>10.159652938900919</c:v>
                </c:pt>
                <c:pt idx="24">
                  <c:v>10.52933090413115</c:v>
                </c:pt>
                <c:pt idx="25">
                  <c:v>11.306665788890761</c:v>
                </c:pt>
                <c:pt idx="26">
                  <c:v>12.147072568106781</c:v>
                </c:pt>
                <c:pt idx="27">
                  <c:v>12.933964306161368</c:v>
                </c:pt>
                <c:pt idx="28">
                  <c:v>11.754449184027292</c:v>
                </c:pt>
                <c:pt idx="29">
                  <c:v>15.789062002327087</c:v>
                </c:pt>
                <c:pt idx="30">
                  <c:v>18.942369035813584</c:v>
                </c:pt>
                <c:pt idx="31">
                  <c:v>17.197522725560926</c:v>
                </c:pt>
                <c:pt idx="32">
                  <c:v>13.673246057951387</c:v>
                </c:pt>
                <c:pt idx="33">
                  <c:v>17.358357365369958</c:v>
                </c:pt>
                <c:pt idx="34">
                  <c:v>18.624728977900105</c:v>
                </c:pt>
                <c:pt idx="35">
                  <c:v>17.562090833957129</c:v>
                </c:pt>
                <c:pt idx="36">
                  <c:v>22.04148019838226</c:v>
                </c:pt>
                <c:pt idx="37">
                  <c:v>18.585836118439858</c:v>
                </c:pt>
                <c:pt idx="38">
                  <c:v>21.038599376737054</c:v>
                </c:pt>
                <c:pt idx="39">
                  <c:v>22.752984772787272</c:v>
                </c:pt>
                <c:pt idx="40">
                  <c:v>23.694111549106324</c:v>
                </c:pt>
                <c:pt idx="41">
                  <c:v>19.736473752791966</c:v>
                </c:pt>
                <c:pt idx="42">
                  <c:v>21.751597808723634</c:v>
                </c:pt>
                <c:pt idx="43">
                  <c:v>22.277872995434883</c:v>
                </c:pt>
                <c:pt idx="44">
                  <c:v>17.326929913742688</c:v>
                </c:pt>
                <c:pt idx="45">
                  <c:v>15.87384068720575</c:v>
                </c:pt>
                <c:pt idx="46">
                  <c:v>16.603557212925342</c:v>
                </c:pt>
                <c:pt idx="47">
                  <c:v>18.645719442073688</c:v>
                </c:pt>
                <c:pt idx="48">
                  <c:v>13.49332968620589</c:v>
                </c:pt>
                <c:pt idx="49">
                  <c:v>8.289060055923084</c:v>
                </c:pt>
                <c:pt idx="50">
                  <c:v>10.250368416256837</c:v>
                </c:pt>
                <c:pt idx="51">
                  <c:v>11.597589726582939</c:v>
                </c:pt>
                <c:pt idx="52">
                  <c:v>9.6782665825359224</c:v>
                </c:pt>
                <c:pt idx="53">
                  <c:v>9.0119418191338294</c:v>
                </c:pt>
                <c:pt idx="54">
                  <c:v>8.7452044046692929</c:v>
                </c:pt>
                <c:pt idx="55">
                  <c:v>9.3899020849217365</c:v>
                </c:pt>
                <c:pt idx="56">
                  <c:v>7.8325621371418954</c:v>
                </c:pt>
                <c:pt idx="57">
                  <c:v>8.4677384014004762</c:v>
                </c:pt>
                <c:pt idx="58">
                  <c:v>9.8150109036086697</c:v>
                </c:pt>
                <c:pt idx="59">
                  <c:v>9.5950548011334593</c:v>
                </c:pt>
                <c:pt idx="60">
                  <c:v>11.690521474467596</c:v>
                </c:pt>
                <c:pt idx="61">
                  <c:v>14.085139814743304</c:v>
                </c:pt>
                <c:pt idx="62">
                  <c:v>13.389028514426963</c:v>
                </c:pt>
                <c:pt idx="63">
                  <c:v>14.702086748572</c:v>
                </c:pt>
                <c:pt idx="64">
                  <c:v>17.65013497266591</c:v>
                </c:pt>
                <c:pt idx="65">
                  <c:v>15.846041687241501</c:v>
                </c:pt>
                <c:pt idx="66">
                  <c:v>18.442294943826919</c:v>
                </c:pt>
                <c:pt idx="67">
                  <c:v>20.449250309210829</c:v>
                </c:pt>
                <c:pt idx="68">
                  <c:v>21.165394402309509</c:v>
                </c:pt>
                <c:pt idx="69">
                  <c:v>19.912174752457229</c:v>
                </c:pt>
                <c:pt idx="70">
                  <c:v>25.028209341893042</c:v>
                </c:pt>
                <c:pt idx="71">
                  <c:v>27.724814914313008</c:v>
                </c:pt>
                <c:pt idx="72">
                  <c:v>33.031757646290416</c:v>
                </c:pt>
                <c:pt idx="73">
                  <c:v>38.82137415625445</c:v>
                </c:pt>
                <c:pt idx="74">
                  <c:v>44.199317812880764</c:v>
                </c:pt>
                <c:pt idx="75">
                  <c:v>37.275951962006687</c:v>
                </c:pt>
                <c:pt idx="76">
                  <c:v>30.500159723564291</c:v>
                </c:pt>
                <c:pt idx="77">
                  <c:v>23.097211389626189</c:v>
                </c:pt>
                <c:pt idx="78">
                  <c:v>26.630402413307294</c:v>
                </c:pt>
                <c:pt idx="79">
                  <c:v>27.140133901785923</c:v>
                </c:pt>
                <c:pt idx="80">
                  <c:v>26.434798843415283</c:v>
                </c:pt>
              </c:numCache>
            </c:numRef>
          </c:xVal>
          <c:yVal>
            <c:numRef>
              <c:f>Sheet1!$C$2:$C$93</c:f>
              <c:numCache>
                <c:formatCode>0.00%</c:formatCode>
                <c:ptCount val="92"/>
                <c:pt idx="0">
                  <c:v>5.8603704178690652E-2</c:v>
                </c:pt>
                <c:pt idx="1">
                  <c:v>7.8059266514467041E-2</c:v>
                </c:pt>
                <c:pt idx="2">
                  <c:v>2.063323191690003E-4</c:v>
                </c:pt>
                <c:pt idx="3">
                  <c:v>-8.8507874775347606E-3</c:v>
                </c:pt>
                <c:pt idx="4">
                  <c:v>-5.1104331099616207E-4</c:v>
                </c:pt>
                <c:pt idx="5">
                  <c:v>1.7982798417333967E-2</c:v>
                </c:pt>
                <c:pt idx="6">
                  <c:v>6.4288091946934189E-2</c:v>
                </c:pt>
                <c:pt idx="7">
                  <c:v>9.348454050151056E-2</c:v>
                </c:pt>
                <c:pt idx="8">
                  <c:v>7.1681792392196186E-2</c:v>
                </c:pt>
                <c:pt idx="9">
                  <c:v>9.2761671795141387E-2</c:v>
                </c:pt>
                <c:pt idx="10">
                  <c:v>8.4150337221879257E-2</c:v>
                </c:pt>
                <c:pt idx="11">
                  <c:v>4.4118148343059049E-2</c:v>
                </c:pt>
                <c:pt idx="12">
                  <c:v>9.6192466726680026E-2</c:v>
                </c:pt>
                <c:pt idx="13">
                  <c:v>7.2618064438734198E-2</c:v>
                </c:pt>
                <c:pt idx="14">
                  <c:v>9.1698658580252612E-2</c:v>
                </c:pt>
                <c:pt idx="15">
                  <c:v>0.13380260515310227</c:v>
                </c:pt>
                <c:pt idx="16">
                  <c:v>0.17283327287554928</c:v>
                </c:pt>
                <c:pt idx="17">
                  <c:v>0.17089616616938486</c:v>
                </c:pt>
                <c:pt idx="18">
                  <c:v>0.14309987615767317</c:v>
                </c:pt>
                <c:pt idx="19">
                  <c:v>0.17116443530105196</c:v>
                </c:pt>
                <c:pt idx="20">
                  <c:v>0.16691229926231932</c:v>
                </c:pt>
                <c:pt idx="21">
                  <c:v>0.18427044267228032</c:v>
                </c:pt>
                <c:pt idx="22">
                  <c:v>0.16435426406820075</c:v>
                </c:pt>
                <c:pt idx="23">
                  <c:v>0.2006137486357813</c:v>
                </c:pt>
                <c:pt idx="24">
                  <c:v>0.19351755074946242</c:v>
                </c:pt>
                <c:pt idx="25">
                  <c:v>0.16163432910655762</c:v>
                </c:pt>
                <c:pt idx="26">
                  <c:v>0.16429689306266648</c:v>
                </c:pt>
                <c:pt idx="27">
                  <c:v>0.13442040119063869</c:v>
                </c:pt>
                <c:pt idx="28">
                  <c:v>0.15911364709414055</c:v>
                </c:pt>
                <c:pt idx="29">
                  <c:v>0.1282101095534296</c:v>
                </c:pt>
                <c:pt idx="30">
                  <c:v>0.11063935939034186</c:v>
                </c:pt>
                <c:pt idx="31">
                  <c:v>9.1965693053740472E-2</c:v>
                </c:pt>
                <c:pt idx="32">
                  <c:v>0.1284897303498902</c:v>
                </c:pt>
                <c:pt idx="33">
                  <c:v>0.10004392648200477</c:v>
                </c:pt>
                <c:pt idx="34">
                  <c:v>7.8066563717868132E-2</c:v>
                </c:pt>
                <c:pt idx="35">
                  <c:v>8.1647203946817903E-2</c:v>
                </c:pt>
                <c:pt idx="36">
                  <c:v>7.04050962318572E-2</c:v>
                </c:pt>
                <c:pt idx="37">
                  <c:v>9.9176652744914495E-2</c:v>
                </c:pt>
                <c:pt idx="38">
                  <c:v>5.9858395139366527E-2</c:v>
                </c:pt>
                <c:pt idx="39">
                  <c:v>1.2208038944142352E-2</c:v>
                </c:pt>
                <c:pt idx="40">
                  <c:v>3.2566130749186462E-2</c:v>
                </c:pt>
                <c:pt idx="41">
                  <c:v>6.6205191517723305E-2</c:v>
                </c:pt>
                <c:pt idx="42">
                  <c:v>3.5813589578815641E-2</c:v>
                </c:pt>
                <c:pt idx="43">
                  <c:v>3.1547423124716811E-2</c:v>
                </c:pt>
                <c:pt idx="44">
                  <c:v>5.8671520743737382E-2</c:v>
                </c:pt>
                <c:pt idx="45">
                  <c:v>8.4777273992391766E-2</c:v>
                </c:pt>
                <c:pt idx="46">
                  <c:v>6.498443067276094E-2</c:v>
                </c:pt>
                <c:pt idx="47">
                  <c:v>6.7246117760906055E-2</c:v>
                </c:pt>
                <c:pt idx="48">
                  <c:v>0.10661672402038791</c:v>
                </c:pt>
                <c:pt idx="49">
                  <c:v>0.14813181927411834</c:v>
                </c:pt>
                <c:pt idx="50">
                  <c:v>0.14344355117022212</c:v>
                </c:pt>
                <c:pt idx="51">
                  <c:v>0.13849310586719721</c:v>
                </c:pt>
                <c:pt idx="52">
                  <c:v>0.15286489037030471</c:v>
                </c:pt>
                <c:pt idx="53">
                  <c:v>0.16328851391068255</c:v>
                </c:pt>
                <c:pt idx="54">
                  <c:v>0.17551855793650106</c:v>
                </c:pt>
                <c:pt idx="55">
                  <c:v>0.13929735168607826</c:v>
                </c:pt>
                <c:pt idx="56">
                  <c:v>0.17592418697224277</c:v>
                </c:pt>
                <c:pt idx="57">
                  <c:v>0.16170058793693176</c:v>
                </c:pt>
                <c:pt idx="58">
                  <c:v>0.14929436829333498</c:v>
                </c:pt>
                <c:pt idx="59">
                  <c:v>0.14382185210581855</c:v>
                </c:pt>
                <c:pt idx="60">
                  <c:v>0.14880365283180041</c:v>
                </c:pt>
                <c:pt idx="61">
                  <c:v>0.15289552241268645</c:v>
                </c:pt>
                <c:pt idx="62">
                  <c:v>0.18051401016568547</c:v>
                </c:pt>
                <c:pt idx="63">
                  <c:v>0.19210653615723339</c:v>
                </c:pt>
                <c:pt idx="64">
                  <c:v>0.18210071351972856</c:v>
                </c:pt>
                <c:pt idx="65">
                  <c:v>0.17456834688412015</c:v>
                </c:pt>
                <c:pt idx="66">
                  <c:v>0.12936206385744509</c:v>
                </c:pt>
                <c:pt idx="67">
                  <c:v>9.3446654496574633E-2</c:v>
                </c:pt>
                <c:pt idx="68">
                  <c:v>0.11065685702636419</c:v>
                </c:pt>
                <c:pt idx="69">
                  <c:v>0.12071789788680709</c:v>
                </c:pt>
                <c:pt idx="70">
                  <c:v>9.0746850319017636E-2</c:v>
                </c:pt>
                <c:pt idx="71">
                  <c:v>8.4217049941253119E-2</c:v>
                </c:pt>
                <c:pt idx="72">
                  <c:v>5.9096021882593774E-2</c:v>
                </c:pt>
                <c:pt idx="73">
                  <c:v>-1.3824917554580596E-2</c:v>
                </c:pt>
                <c:pt idx="74">
                  <c:v>-9.4932464553197926E-3</c:v>
                </c:pt>
                <c:pt idx="75">
                  <c:v>1.4137539943431809E-2</c:v>
                </c:pt>
                <c:pt idx="76">
                  <c:v>2.9200226863713041E-2</c:v>
                </c:pt>
                <c:pt idx="77">
                  <c:v>7.1009979060167927E-2</c:v>
                </c:pt>
                <c:pt idx="78">
                  <c:v>7.4053219798055903E-2</c:v>
                </c:pt>
                <c:pt idx="79">
                  <c:v>7.674121748300422E-2</c:v>
                </c:pt>
                <c:pt idx="80">
                  <c:v>7.308132702621406E-2</c:v>
                </c:pt>
                <c:pt idx="91" formatCode="General">
                  <c:v>0</c:v>
                </c:pt>
              </c:numCache>
            </c:numRef>
          </c:yVal>
          <c:smooth val="0"/>
          <c:extLst xmlns:c16r2="http://schemas.microsoft.com/office/drawing/2015/06/chart">
            <c:ext xmlns:c16="http://schemas.microsoft.com/office/drawing/2014/chart" uri="{C3380CC4-5D6E-409C-BE32-E72D297353CC}">
              <c16:uniqueId val="{00000001-6DBB-4F14-80ED-E7D26CA01258}"/>
            </c:ext>
          </c:extLst>
        </c:ser>
        <c:dLbls>
          <c:showLegendKey val="0"/>
          <c:showVal val="0"/>
          <c:showCatName val="0"/>
          <c:showSerName val="0"/>
          <c:showPercent val="0"/>
          <c:showBubbleSize val="0"/>
        </c:dLbls>
        <c:axId val="473201264"/>
        <c:axId val="473199304"/>
      </c:scatterChart>
      <c:valAx>
        <c:axId val="473201264"/>
        <c:scaling>
          <c:orientation val="minMax"/>
        </c:scaling>
        <c:delete val="0"/>
        <c:axPos val="b"/>
        <c:title>
          <c:tx>
            <c:rich>
              <a:bodyPr rot="0" vert="horz"/>
              <a:lstStyle/>
              <a:p>
                <a:pPr>
                  <a:defRPr/>
                </a:pPr>
                <a:r>
                  <a:rPr lang="en-US"/>
                  <a:t>P/E ratio (CAPE) in December of a year</a:t>
                </a:r>
              </a:p>
            </c:rich>
          </c:tx>
          <c:overlay val="0"/>
          <c:spPr>
            <a:noFill/>
            <a:ln>
              <a:noFill/>
            </a:ln>
            <a:effectLst/>
          </c:sp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vert="horz"/>
          <a:lstStyle/>
          <a:p>
            <a:pPr>
              <a:defRPr sz="1600"/>
            </a:pPr>
            <a:endParaRPr lang="en-US"/>
          </a:p>
        </c:txPr>
        <c:crossAx val="473199304"/>
        <c:crosses val="autoZero"/>
        <c:crossBetween val="midCat"/>
      </c:valAx>
      <c:valAx>
        <c:axId val="473199304"/>
        <c:scaling>
          <c:orientation val="minMax"/>
        </c:scaling>
        <c:delete val="0"/>
        <c:axPos val="l"/>
        <c:title>
          <c:tx>
            <c:rich>
              <a:bodyPr rot="-5400000" vert="horz"/>
              <a:lstStyle/>
              <a:p>
                <a:pPr>
                  <a:defRPr/>
                </a:pPr>
                <a:r>
                  <a:rPr lang="en-US" dirty="0"/>
                  <a:t>Annualized return in the subsequent       10-years</a:t>
                </a:r>
              </a:p>
            </c:rich>
          </c:tx>
          <c:overlay val="0"/>
          <c:spPr>
            <a:noFill/>
            <a:ln>
              <a:noFill/>
            </a:ln>
            <a:effectLst/>
          </c:sp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sz="1600"/>
            </a:pPr>
            <a:endParaRPr lang="en-US"/>
          </a:p>
        </c:txPr>
        <c:crossAx val="473201264"/>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800">
          <a:solidFill>
            <a:sysClr val="windowText" lastClr="000000"/>
          </a:solidFil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v>Annualized Returns</c:v>
          </c:tx>
          <c:spPr>
            <a:solidFill>
              <a:schemeClr val="tx1">
                <a:lumMod val="50000"/>
                <a:lumOff val="50000"/>
              </a:schemeClr>
            </a:solidFill>
            <a:ln w="25400" cap="flat" cmpd="sng" algn="ctr">
              <a:solidFill>
                <a:schemeClr val="tx1">
                  <a:lumMod val="50000"/>
                  <a:lumOff val="50000"/>
                </a:schemeClr>
              </a:solidFill>
              <a:prstDash val="solid"/>
            </a:ln>
            <a:effectLst/>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'Ten-Year PE Data - Nom. Return'!$BB$4:$BB$14</c:f>
              <c:strCache>
                <c:ptCount val="11"/>
                <c:pt idx="0">
                  <c:v>Stock Buy and Hold</c:v>
                </c:pt>
                <c:pt idx="1">
                  <c:v>10</c:v>
                </c:pt>
                <c:pt idx="2">
                  <c:v>12</c:v>
                </c:pt>
                <c:pt idx="3">
                  <c:v>14</c:v>
                </c:pt>
                <c:pt idx="4">
                  <c:v>Median = 16.21</c:v>
                </c:pt>
                <c:pt idx="5">
                  <c:v>18</c:v>
                </c:pt>
                <c:pt idx="6">
                  <c:v>20</c:v>
                </c:pt>
                <c:pt idx="7">
                  <c:v>22</c:v>
                </c:pt>
                <c:pt idx="8">
                  <c:v>25</c:v>
                </c:pt>
                <c:pt idx="9">
                  <c:v>30</c:v>
                </c:pt>
                <c:pt idx="10">
                  <c:v>35</c:v>
                </c:pt>
              </c:strCache>
            </c:strRef>
          </c:cat>
          <c:val>
            <c:numRef>
              <c:f>'Ten-Year PE Data - Nom. Return'!$BC$4:$BC$14</c:f>
              <c:numCache>
                <c:formatCode>0.00%</c:formatCode>
                <c:ptCount val="11"/>
                <c:pt idx="0">
                  <c:v>0.10024351973890755</c:v>
                </c:pt>
                <c:pt idx="1">
                  <c:v>4.8872395180737715E-2</c:v>
                </c:pt>
                <c:pt idx="2">
                  <c:v>7.731123975237475E-2</c:v>
                </c:pt>
                <c:pt idx="3">
                  <c:v>8.4456833674091181E-2</c:v>
                </c:pt>
                <c:pt idx="4">
                  <c:v>9.1793963393646205E-2</c:v>
                </c:pt>
                <c:pt idx="5">
                  <c:v>9.2485565230066014E-2</c:v>
                </c:pt>
                <c:pt idx="6">
                  <c:v>0.10187785588563436</c:v>
                </c:pt>
                <c:pt idx="7">
                  <c:v>0.10613754601762126</c:v>
                </c:pt>
                <c:pt idx="8">
                  <c:v>0.10289606549033281</c:v>
                </c:pt>
                <c:pt idx="9">
                  <c:v>0.10310423865100793</c:v>
                </c:pt>
                <c:pt idx="10">
                  <c:v>0.1023431009104161</c:v>
                </c:pt>
              </c:numCache>
            </c:numRef>
          </c:val>
          <c:extLst xmlns:c16r2="http://schemas.microsoft.com/office/drawing/2015/06/chart">
            <c:ext xmlns:c16="http://schemas.microsoft.com/office/drawing/2014/chart" uri="{C3380CC4-5D6E-409C-BE32-E72D297353CC}">
              <c16:uniqueId val="{00000000-7D76-484B-A6A8-D6134583DAB7}"/>
            </c:ext>
          </c:extLst>
        </c:ser>
        <c:dLbls>
          <c:showLegendKey val="0"/>
          <c:showVal val="1"/>
          <c:showCatName val="0"/>
          <c:showSerName val="0"/>
          <c:showPercent val="0"/>
          <c:showBubbleSize val="0"/>
        </c:dLbls>
        <c:gapWidth val="75"/>
        <c:axId val="473198128"/>
        <c:axId val="473190288"/>
      </c:barChart>
      <c:scatterChart>
        <c:scatterStyle val="lineMarker"/>
        <c:varyColors val="0"/>
        <c:ser>
          <c:idx val="1"/>
          <c:order val="1"/>
          <c:tx>
            <c:v>Stock Buy and Hold</c:v>
          </c:tx>
          <c:spPr>
            <a:ln>
              <a:solidFill>
                <a:schemeClr val="tx1"/>
              </a:solidFill>
              <a:prstDash val="dash"/>
            </a:ln>
          </c:spPr>
          <c:marker>
            <c:symbol val="none"/>
          </c:marker>
          <c:dPt>
            <c:idx val="1"/>
            <c:bubble3D val="0"/>
            <c:extLst xmlns:c16r2="http://schemas.microsoft.com/office/drawing/2015/06/chart">
              <c:ext xmlns:c16="http://schemas.microsoft.com/office/drawing/2014/chart" uri="{C3380CC4-5D6E-409C-BE32-E72D297353CC}">
                <c16:uniqueId val="{00000001-7D76-484B-A6A8-D6134583DAB7}"/>
              </c:ext>
            </c:extLst>
          </c:dPt>
          <c:xVal>
            <c:numRef>
              <c:f>'Ten-Year PE Data - Nom. Return'!$BE$4:$BE$5</c:f>
              <c:numCache>
                <c:formatCode>0.00%</c:formatCode>
                <c:ptCount val="2"/>
                <c:pt idx="0">
                  <c:v>0.10024351973890755</c:v>
                </c:pt>
                <c:pt idx="1">
                  <c:v>0.10024351973890755</c:v>
                </c:pt>
              </c:numCache>
            </c:numRef>
          </c:xVal>
          <c:yVal>
            <c:numRef>
              <c:f>'Ten-Year PE Data - Nom. Return'!$BD$4:$BD$5</c:f>
              <c:numCache>
                <c:formatCode>General</c:formatCode>
                <c:ptCount val="2"/>
                <c:pt idx="0">
                  <c:v>0</c:v>
                </c:pt>
                <c:pt idx="1">
                  <c:v>0.01</c:v>
                </c:pt>
              </c:numCache>
            </c:numRef>
          </c:yVal>
          <c:smooth val="0"/>
          <c:extLst xmlns:c16r2="http://schemas.microsoft.com/office/drawing/2015/06/chart">
            <c:ext xmlns:c16="http://schemas.microsoft.com/office/drawing/2014/chart" uri="{C3380CC4-5D6E-409C-BE32-E72D297353CC}">
              <c16:uniqueId val="{00000002-7D76-484B-A6A8-D6134583DAB7}"/>
            </c:ext>
          </c:extLst>
        </c:ser>
        <c:dLbls>
          <c:showLegendKey val="0"/>
          <c:showVal val="0"/>
          <c:showCatName val="0"/>
          <c:showSerName val="0"/>
          <c:showPercent val="0"/>
          <c:showBubbleSize val="0"/>
        </c:dLbls>
        <c:axId val="473193032"/>
        <c:axId val="473199696"/>
      </c:scatterChart>
      <c:catAx>
        <c:axId val="473198128"/>
        <c:scaling>
          <c:orientation val="minMax"/>
        </c:scaling>
        <c:delete val="0"/>
        <c:axPos val="l"/>
        <c:numFmt formatCode="General" sourceLinked="0"/>
        <c:majorTickMark val="none"/>
        <c:minorTickMark val="none"/>
        <c:tickLblPos val="nextTo"/>
        <c:crossAx val="473190288"/>
        <c:crosses val="autoZero"/>
        <c:auto val="1"/>
        <c:lblAlgn val="ctr"/>
        <c:lblOffset val="100"/>
        <c:noMultiLvlLbl val="0"/>
      </c:catAx>
      <c:valAx>
        <c:axId val="473190288"/>
        <c:scaling>
          <c:orientation val="minMax"/>
        </c:scaling>
        <c:delete val="0"/>
        <c:axPos val="b"/>
        <c:title>
          <c:tx>
            <c:rich>
              <a:bodyPr/>
              <a:lstStyle/>
              <a:p>
                <a:pPr>
                  <a:defRPr sz="1800"/>
                </a:pPr>
                <a:r>
                  <a:rPr lang="en-US" sz="1800"/>
                  <a:t>Annuailzed 10-Year Return</a:t>
                </a:r>
              </a:p>
            </c:rich>
          </c:tx>
          <c:overlay val="0"/>
        </c:title>
        <c:numFmt formatCode="0.00%" sourceLinked="1"/>
        <c:majorTickMark val="none"/>
        <c:minorTickMark val="none"/>
        <c:tickLblPos val="nextTo"/>
        <c:crossAx val="473198128"/>
        <c:crosses val="autoZero"/>
        <c:crossBetween val="between"/>
      </c:valAx>
      <c:valAx>
        <c:axId val="473199696"/>
        <c:scaling>
          <c:orientation val="minMax"/>
          <c:max val="1.0000000000000002E-2"/>
        </c:scaling>
        <c:delete val="1"/>
        <c:axPos val="r"/>
        <c:numFmt formatCode="General" sourceLinked="1"/>
        <c:majorTickMark val="out"/>
        <c:minorTickMark val="none"/>
        <c:tickLblPos val="nextTo"/>
        <c:crossAx val="473193032"/>
        <c:crosses val="max"/>
        <c:crossBetween val="midCat"/>
      </c:valAx>
      <c:valAx>
        <c:axId val="473193032"/>
        <c:scaling>
          <c:orientation val="minMax"/>
        </c:scaling>
        <c:delete val="1"/>
        <c:axPos val="b"/>
        <c:numFmt formatCode="0.00%" sourceLinked="1"/>
        <c:majorTickMark val="out"/>
        <c:minorTickMark val="none"/>
        <c:tickLblPos val="nextTo"/>
        <c:crossAx val="473199696"/>
        <c:crosses val="autoZero"/>
        <c:crossBetween val="midCat"/>
      </c:valAx>
      <c:spPr>
        <a:solidFill>
          <a:sysClr val="window" lastClr="FFFFFF"/>
        </a:solidFill>
      </c:spPr>
    </c:plotArea>
    <c:plotVisOnly val="1"/>
    <c:dispBlanksAs val="gap"/>
    <c:showDLblsOverMax val="0"/>
  </c:chart>
  <c:spPr>
    <a:noFill/>
    <a:ln>
      <a:noFill/>
    </a:ln>
  </c:spPr>
  <c:txPr>
    <a:bodyPr/>
    <a:lstStyle/>
    <a:p>
      <a:pPr>
        <a:defRPr sz="1600">
          <a:latin typeface="+mn-lt"/>
          <a:ea typeface="Verdana" panose="020B0604030504040204" pitchFamily="34" charset="0"/>
          <a:cs typeface="Verdana" panose="020B0604030504040204" pitchFamily="34" charset="0"/>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0.154</cdr:x>
      <cdr:y>0.02684</cdr:y>
    </cdr:from>
    <cdr:to>
      <cdr:x>0.42376</cdr:x>
      <cdr:y>0.09671</cdr:y>
    </cdr:to>
    <cdr:sp macro="" textlink="">
      <cdr:nvSpPr>
        <cdr:cNvPr id="2" name="TextBox 1">
          <a:extLst xmlns:a="http://schemas.openxmlformats.org/drawingml/2006/main">
            <a:ext uri="{FF2B5EF4-FFF2-40B4-BE49-F238E27FC236}">
              <a16:creationId xmlns:a16="http://schemas.microsoft.com/office/drawing/2014/main" xmlns="" id="{118BB5AD-7ED9-4202-9223-AEED0673D925}"/>
            </a:ext>
          </a:extLst>
        </cdr:cNvPr>
        <cdr:cNvSpPr txBox="1"/>
      </cdr:nvSpPr>
      <cdr:spPr>
        <a:xfrm xmlns:a="http://schemas.openxmlformats.org/drawingml/2006/main">
          <a:off x="1172119" y="139806"/>
          <a:ext cx="2053210" cy="3639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dirty="0"/>
            <a:t>Correlation = 0.49</a:t>
          </a:r>
        </a:p>
      </cdr:txBody>
    </cdr:sp>
  </cdr:relSizeAnchor>
</c:userShapes>
</file>

<file path=ppt/drawings/drawing2.xml><?xml version="1.0" encoding="utf-8"?>
<c:userShapes xmlns:c="http://schemas.openxmlformats.org/drawingml/2006/chart">
  <cdr:relSizeAnchor xmlns:cdr="http://schemas.openxmlformats.org/drawingml/2006/chartDrawing">
    <cdr:from>
      <cdr:x>2.19203E-6</cdr:x>
      <cdr:y>0</cdr:y>
    </cdr:from>
    <cdr:to>
      <cdr:x>0.18791</cdr:x>
      <cdr:y>0.04841</cdr:y>
    </cdr:to>
    <cdr:sp macro="" textlink="">
      <cdr:nvSpPr>
        <cdr:cNvPr id="2" name="TextBox 1">
          <a:extLst xmlns:a="http://schemas.openxmlformats.org/drawingml/2006/main">
            <a:ext uri="{FF2B5EF4-FFF2-40B4-BE49-F238E27FC236}">
              <a16:creationId xmlns:a16="http://schemas.microsoft.com/office/drawing/2014/main" xmlns="" id="{67AE432A-87E6-4DA4-BD2E-8E875605DB36}"/>
            </a:ext>
          </a:extLst>
        </cdr:cNvPr>
        <cdr:cNvSpPr txBox="1"/>
      </cdr:nvSpPr>
      <cdr:spPr>
        <a:xfrm xmlns:a="http://schemas.openxmlformats.org/drawingml/2006/main">
          <a:off x="19" y="0"/>
          <a:ext cx="1628757" cy="30479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dirty="0"/>
            <a:t>CAPE Ratios</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803209-5B44-4C3F-95DD-FCFB7FB7354E}" type="datetimeFigureOut">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3053732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03209-5B44-4C3F-95DD-FCFB7FB7354E}" type="datetimeFigureOut">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4289251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03209-5B44-4C3F-95DD-FCFB7FB7354E}" type="datetimeFigureOut">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329421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03209-5B44-4C3F-95DD-FCFB7FB7354E}" type="datetimeFigureOut">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332008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03209-5B44-4C3F-95DD-FCFB7FB7354E}" type="datetimeFigureOut">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4035792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803209-5B44-4C3F-95DD-FCFB7FB7354E}" type="datetimeFigureOut">
              <a:rPr lang="en-US" smtClean="0"/>
              <a:t>9/13/2017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374170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803209-5B44-4C3F-95DD-FCFB7FB7354E}" type="datetimeFigureOut">
              <a:rPr lang="en-US" smtClean="0"/>
              <a:t>9/13/2017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83576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03209-5B44-4C3F-95DD-FCFB7FB7354E}" type="datetimeFigureOut">
              <a:rPr lang="en-US" smtClean="0"/>
              <a:t>9/13/2017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766766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03209-5B44-4C3F-95DD-FCFB7FB7354E}" type="datetimeFigureOut">
              <a:rPr lang="en-US" smtClean="0"/>
              <a:t>9/13/2017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383953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803209-5B44-4C3F-95DD-FCFB7FB7354E}" type="datetimeFigureOut">
              <a:rPr lang="en-US" smtClean="0"/>
              <a:t>9/13/2017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1270576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803209-5B44-4C3F-95DD-FCFB7FB7354E}" type="datetimeFigureOut">
              <a:rPr lang="en-US" smtClean="0"/>
              <a:t>9/13/2017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4C9A1-F2D7-4C32-A297-9DC7C21A3E8E}" type="slidenum">
              <a:rPr lang="en-US" smtClean="0"/>
              <a:t>‹#›</a:t>
            </a:fld>
            <a:endParaRPr lang="en-US"/>
          </a:p>
        </p:txBody>
      </p:sp>
    </p:spTree>
    <p:extLst>
      <p:ext uri="{BB962C8B-B14F-4D97-AF65-F5344CB8AC3E}">
        <p14:creationId xmlns:p14="http://schemas.microsoft.com/office/powerpoint/2010/main" val="3064103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03209-5B44-4C3F-95DD-FCFB7FB7354E}" type="datetimeFigureOut">
              <a:rPr lang="en-US" smtClean="0"/>
              <a:t>9/13/2017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4C9A1-F2D7-4C32-A297-9DC7C21A3E8E}" type="slidenum">
              <a:rPr lang="en-US" smtClean="0"/>
              <a:t>‹#›</a:t>
            </a:fld>
            <a:endParaRPr lang="en-US"/>
          </a:p>
        </p:txBody>
      </p:sp>
    </p:spTree>
    <p:extLst>
      <p:ext uri="{BB962C8B-B14F-4D97-AF65-F5344CB8AC3E}">
        <p14:creationId xmlns:p14="http://schemas.microsoft.com/office/powerpoint/2010/main" val="3510920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marL="0" indent="0">
              <a:buNone/>
            </a:pPr>
            <a:endParaRPr lang="en-US" b="1" dirty="0">
              <a:latin typeface="Calibri" pitchFamily="34" charset="0"/>
              <a:cs typeface="Arial" charset="0"/>
            </a:endParaRPr>
          </a:p>
          <a:p>
            <a:pPr marL="0" indent="0" algn="ctr">
              <a:buNone/>
            </a:pPr>
            <a:r>
              <a:rPr lang="en-US" sz="3200" b="1" dirty="0">
                <a:latin typeface="Calibri" pitchFamily="34" charset="0"/>
                <a:cs typeface="Arial" charset="0"/>
              </a:rPr>
              <a:t>Finance for </a:t>
            </a:r>
            <a:r>
              <a:rPr lang="en-US" sz="3200" b="1" dirty="0">
                <a:latin typeface="Calibri" pitchFamily="34" charset="0"/>
                <a:cs typeface="Arial" pitchFamily="34" charset="0"/>
              </a:rPr>
              <a:t>Normal People</a:t>
            </a:r>
            <a:r>
              <a:rPr lang="en-US" sz="3200" dirty="0">
                <a:latin typeface="Calibri" pitchFamily="34" charset="0"/>
                <a:cs typeface="Arial" charset="0"/>
              </a:rPr>
              <a:t/>
            </a:r>
            <a:br>
              <a:rPr lang="en-US" sz="3200" dirty="0">
                <a:latin typeface="Calibri" pitchFamily="34" charset="0"/>
                <a:cs typeface="Arial" charset="0"/>
              </a:rPr>
            </a:br>
            <a:endParaRPr lang="en-US" sz="3200" dirty="0">
              <a:latin typeface="Calibri" pitchFamily="34" charset="0"/>
              <a:cs typeface="Arial" charset="0"/>
            </a:endParaRPr>
          </a:p>
          <a:p>
            <a:pPr marL="0" indent="0">
              <a:buNone/>
            </a:pPr>
            <a:endParaRPr lang="en-US" b="1" dirty="0">
              <a:latin typeface="Calibri" pitchFamily="34" charset="0"/>
              <a:cs typeface="Arial" charset="0"/>
            </a:endParaRPr>
          </a:p>
          <a:p>
            <a:pPr marL="0" indent="0">
              <a:buNone/>
            </a:pPr>
            <a:r>
              <a:rPr lang="en-US" b="1"/>
              <a:t>Chapter </a:t>
            </a:r>
            <a:r>
              <a:rPr lang="en-US" b="1" smtClean="0"/>
              <a:t>11: </a:t>
            </a:r>
            <a:r>
              <a:rPr lang="en-US" b="1" dirty="0"/>
              <a:t>Behavioral </a:t>
            </a:r>
            <a:r>
              <a:rPr lang="en-US" b="1" dirty="0" smtClean="0"/>
              <a:t>Market Efficiency </a:t>
            </a:r>
            <a:endParaRPr lang="en-US" dirty="0"/>
          </a:p>
        </p:txBody>
      </p:sp>
    </p:spTree>
    <p:extLst>
      <p:ext uri="{BB962C8B-B14F-4D97-AF65-F5344CB8AC3E}">
        <p14:creationId xmlns:p14="http://schemas.microsoft.com/office/powerpoint/2010/main" val="2938313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smtClean="0"/>
              <a:t>Price-equals-value </a:t>
            </a:r>
            <a:r>
              <a:rPr lang="en-US" b="1" dirty="0"/>
              <a:t>and hard-to-beat markets</a:t>
            </a:r>
            <a:endParaRPr lang="en-US" dirty="0"/>
          </a:p>
          <a:p>
            <a:pPr marL="0" indent="0">
              <a:buNone/>
            </a:pPr>
            <a:endParaRPr lang="en-US" dirty="0" smtClean="0"/>
          </a:p>
          <a:p>
            <a:pPr marL="0" indent="0">
              <a:buNone/>
            </a:pPr>
            <a:endParaRPr lang="en-US" sz="2400" b="1" dirty="0"/>
          </a:p>
          <a:p>
            <a:pPr marL="0" indent="0">
              <a:buNone/>
            </a:pPr>
            <a:r>
              <a:rPr lang="en-US" sz="2400" b="1" dirty="0" smtClean="0"/>
              <a:t>When asked “What advice would you give to someone who is not a professional investor,” Buffett said:</a:t>
            </a:r>
          </a:p>
          <a:p>
            <a:pPr marL="0" indent="0">
              <a:buNone/>
            </a:pPr>
            <a:endParaRPr lang="en-US" sz="2400" b="1" dirty="0" smtClean="0"/>
          </a:p>
          <a:p>
            <a:pPr marL="0" indent="0">
              <a:buNone/>
            </a:pPr>
            <a:r>
              <a:rPr lang="en-US" sz="2400" b="1" dirty="0" smtClean="0"/>
              <a:t>“</a:t>
            </a:r>
            <a:r>
              <a:rPr lang="en-US" sz="2400" b="1" dirty="0"/>
              <a:t>Well, if they’re not going to be an active investor – and very few should try that – then they should just stay with index funds. Any low-cost index fund… They’re not going to be able to pick the right price and the right </a:t>
            </a:r>
            <a:r>
              <a:rPr lang="en-US" sz="2400" b="1" dirty="0" smtClean="0"/>
              <a:t>time”</a:t>
            </a:r>
            <a:endParaRPr lang="en-US" sz="2400" b="1" dirty="0"/>
          </a:p>
          <a:p>
            <a:endParaRPr lang="en-US" sz="2400" dirty="0"/>
          </a:p>
        </p:txBody>
      </p:sp>
    </p:spTree>
    <p:extLst>
      <p:ext uri="{BB962C8B-B14F-4D97-AF65-F5344CB8AC3E}">
        <p14:creationId xmlns:p14="http://schemas.microsoft.com/office/powerpoint/2010/main" val="280830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smtClean="0"/>
              <a:t>Price-equals-value </a:t>
            </a:r>
            <a:r>
              <a:rPr lang="en-US" b="1" dirty="0"/>
              <a:t>and hard-to-beat markets</a:t>
            </a:r>
          </a:p>
          <a:p>
            <a:pPr marL="0" indent="0">
              <a:buNone/>
            </a:pPr>
            <a:endParaRPr lang="en-US" sz="2400" b="1" dirty="0" smtClean="0"/>
          </a:p>
          <a:p>
            <a:pPr marL="0" indent="0">
              <a:buNone/>
            </a:pPr>
            <a:r>
              <a:rPr lang="en-US" sz="2400" b="1" dirty="0" smtClean="0"/>
              <a:t>Investors </a:t>
            </a:r>
            <a:r>
              <a:rPr lang="en-US" sz="2400" b="1" dirty="0"/>
              <a:t>might not care much about whether markets are price-equals-value markets </a:t>
            </a:r>
            <a:endParaRPr lang="en-US" sz="2400" b="1" dirty="0" smtClean="0"/>
          </a:p>
          <a:p>
            <a:pPr marL="0" indent="0">
              <a:buNone/>
            </a:pPr>
            <a:endParaRPr lang="en-US" sz="2400" b="1" dirty="0" smtClean="0"/>
          </a:p>
          <a:p>
            <a:pPr marL="0" indent="0">
              <a:buNone/>
            </a:pPr>
            <a:r>
              <a:rPr lang="en-US" sz="2400" b="1" dirty="0" smtClean="0"/>
              <a:t>But </a:t>
            </a:r>
            <a:r>
              <a:rPr lang="en-US" sz="2400" b="1" dirty="0"/>
              <a:t>everyone should care about whether markets are price-equals-value markets </a:t>
            </a:r>
            <a:endParaRPr lang="en-US" sz="2400" b="1" dirty="0" smtClean="0"/>
          </a:p>
          <a:p>
            <a:pPr marL="0" indent="0">
              <a:buNone/>
            </a:pPr>
            <a:endParaRPr lang="en-US" sz="2400" b="1" dirty="0"/>
          </a:p>
          <a:p>
            <a:pPr marL="0" indent="0">
              <a:buNone/>
            </a:pPr>
            <a:r>
              <a:rPr lang="en-US" sz="2400" b="1" dirty="0" smtClean="0"/>
              <a:t>Proper </a:t>
            </a:r>
            <a:r>
              <a:rPr lang="en-US" sz="2400" b="1" dirty="0"/>
              <a:t>allocation of the economy’s resources benefits </a:t>
            </a:r>
            <a:r>
              <a:rPr lang="en-US" sz="2400" b="1" dirty="0" smtClean="0"/>
              <a:t>everyone </a:t>
            </a:r>
            <a:endParaRPr lang="en-US" sz="2400" b="1" dirty="0"/>
          </a:p>
        </p:txBody>
      </p:sp>
    </p:spTree>
    <p:extLst>
      <p:ext uri="{BB962C8B-B14F-4D97-AF65-F5344CB8AC3E}">
        <p14:creationId xmlns:p14="http://schemas.microsoft.com/office/powerpoint/2010/main" val="3334168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The price-equals-value market hypothesis</a:t>
            </a:r>
          </a:p>
          <a:p>
            <a:pPr marL="0" indent="0">
              <a:buNone/>
            </a:pPr>
            <a:endParaRPr lang="en-US" sz="2400" b="1" dirty="0" smtClean="0"/>
          </a:p>
          <a:p>
            <a:pPr marL="0" indent="0">
              <a:buNone/>
            </a:pPr>
            <a:endParaRPr lang="en-US" sz="2400" b="1" dirty="0" smtClean="0"/>
          </a:p>
          <a:p>
            <a:pPr marL="0" indent="0">
              <a:buNone/>
            </a:pPr>
            <a:r>
              <a:rPr lang="en-US" sz="2400" b="1" dirty="0" smtClean="0"/>
              <a:t>Testing the </a:t>
            </a:r>
            <a:r>
              <a:rPr lang="en-US" sz="2400" b="1" dirty="0"/>
              <a:t>price-equals-value market hypothesis </a:t>
            </a:r>
            <a:r>
              <a:rPr lang="en-US" sz="2400" b="1" dirty="0" smtClean="0"/>
              <a:t>directly </a:t>
            </a:r>
            <a:r>
              <a:rPr lang="en-US" sz="2400" b="1" dirty="0"/>
              <a:t>is difficult </a:t>
            </a:r>
            <a:endParaRPr lang="en-US" sz="2400" b="1" dirty="0" smtClean="0"/>
          </a:p>
          <a:p>
            <a:pPr marL="0" indent="0">
              <a:buNone/>
            </a:pPr>
            <a:r>
              <a:rPr lang="en-US" sz="2400" b="1" dirty="0" smtClean="0"/>
              <a:t>because </a:t>
            </a:r>
            <a:r>
              <a:rPr lang="en-US" sz="2400" b="1" dirty="0"/>
              <a:t>estimating the intrinsic </a:t>
            </a:r>
            <a:r>
              <a:rPr lang="en-US" sz="2400" b="1" dirty="0" smtClean="0"/>
              <a:t>values </a:t>
            </a:r>
            <a:r>
              <a:rPr lang="en-US" sz="2400" b="1" dirty="0"/>
              <a:t>of investments is </a:t>
            </a:r>
            <a:r>
              <a:rPr lang="en-US" sz="2400" b="1" dirty="0" smtClean="0"/>
              <a:t>difficult </a:t>
            </a:r>
            <a:endParaRPr lang="en-US" sz="2400" b="1" dirty="0"/>
          </a:p>
        </p:txBody>
      </p:sp>
    </p:spTree>
    <p:extLst>
      <p:ext uri="{BB962C8B-B14F-4D97-AF65-F5344CB8AC3E}">
        <p14:creationId xmlns:p14="http://schemas.microsoft.com/office/powerpoint/2010/main" val="3351388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Autofit/>
          </a:bodyPr>
          <a:lstStyle/>
          <a:p>
            <a:pPr marL="0" indent="0">
              <a:buNone/>
            </a:pPr>
            <a:endParaRPr lang="en-US" sz="2400" b="1" dirty="0" smtClean="0"/>
          </a:p>
          <a:p>
            <a:pPr marL="0" indent="0">
              <a:buNone/>
            </a:pPr>
            <a:r>
              <a:rPr lang="en-US" b="1" dirty="0" smtClean="0"/>
              <a:t>The </a:t>
            </a:r>
            <a:r>
              <a:rPr lang="en-US" b="1" i="1" dirty="0"/>
              <a:t>change-price-equals-change-value market hypothesis</a:t>
            </a:r>
            <a:endParaRPr lang="en-US" b="1" dirty="0"/>
          </a:p>
          <a:p>
            <a:pPr marL="0" indent="0">
              <a:buNone/>
            </a:pPr>
            <a:endParaRPr lang="en-US" sz="2400" dirty="0" smtClean="0"/>
          </a:p>
          <a:p>
            <a:pPr marL="0" indent="0">
              <a:buNone/>
            </a:pPr>
            <a:endParaRPr lang="en-US" sz="2400" b="1" dirty="0" smtClean="0"/>
          </a:p>
          <a:p>
            <a:pPr marL="0" indent="0">
              <a:buNone/>
            </a:pPr>
            <a:r>
              <a:rPr lang="en-US" sz="2400" b="1" dirty="0" smtClean="0"/>
              <a:t>This </a:t>
            </a:r>
            <a:r>
              <a:rPr lang="en-US" sz="2400" b="1" dirty="0"/>
              <a:t>hypothesis is easier to </a:t>
            </a:r>
            <a:r>
              <a:rPr lang="en-US" sz="2400" b="1" dirty="0" smtClean="0"/>
              <a:t>test </a:t>
            </a:r>
          </a:p>
          <a:p>
            <a:pPr marL="0" indent="0">
              <a:buNone/>
            </a:pPr>
            <a:endParaRPr lang="en-US" sz="2400" b="1" dirty="0" smtClean="0"/>
          </a:p>
          <a:p>
            <a:pPr marL="0" indent="0">
              <a:buNone/>
            </a:pPr>
            <a:r>
              <a:rPr lang="en-US" sz="2400" b="1" dirty="0" smtClean="0"/>
              <a:t>The </a:t>
            </a:r>
            <a:r>
              <a:rPr lang="en-US" sz="2400" b="1" dirty="0"/>
              <a:t>story of the Titanic </a:t>
            </a:r>
            <a:r>
              <a:rPr lang="en-US" sz="2400" b="1" dirty="0" smtClean="0"/>
              <a:t>illustrates</a:t>
            </a:r>
            <a:endParaRPr lang="en-US" sz="2400" b="1" dirty="0"/>
          </a:p>
        </p:txBody>
      </p:sp>
    </p:spTree>
    <p:extLst>
      <p:ext uri="{BB962C8B-B14F-4D97-AF65-F5344CB8AC3E}">
        <p14:creationId xmlns:p14="http://schemas.microsoft.com/office/powerpoint/2010/main" val="3840673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The </a:t>
            </a:r>
            <a:r>
              <a:rPr lang="en-US" b="1" i="1" dirty="0"/>
              <a:t>change-price-equals-change-value market hypothesis</a:t>
            </a:r>
            <a:endParaRPr lang="en-US" b="1" dirty="0"/>
          </a:p>
          <a:p>
            <a:pPr marL="0" indent="0">
              <a:buNone/>
            </a:pPr>
            <a:endParaRPr lang="en-US" dirty="0" smtClean="0"/>
          </a:p>
          <a:p>
            <a:pPr marL="0" indent="0">
              <a:buNone/>
            </a:pPr>
            <a:r>
              <a:rPr lang="en-US" sz="2400" b="1" dirty="0" smtClean="0"/>
              <a:t>Other evidence is inconsistent with this hypothesis</a:t>
            </a:r>
          </a:p>
          <a:p>
            <a:pPr marL="0" indent="0">
              <a:buNone/>
            </a:pPr>
            <a:endParaRPr lang="en-US" sz="2400" b="1" dirty="0"/>
          </a:p>
          <a:p>
            <a:pPr marL="0" indent="0">
              <a:buNone/>
            </a:pPr>
            <a:r>
              <a:rPr lang="en-US" sz="2400" b="1" dirty="0"/>
              <a:t>L</a:t>
            </a:r>
            <a:r>
              <a:rPr lang="en-US" sz="2400" b="1" dirty="0" smtClean="0"/>
              <a:t>arge </a:t>
            </a:r>
            <a:r>
              <a:rPr lang="en-US" sz="2400" b="1" dirty="0"/>
              <a:t>changes in the level of the S&amp;P 500 Index occurred with no events likely associated with changes in intrinsic </a:t>
            </a:r>
            <a:r>
              <a:rPr lang="en-US" sz="2400" b="1" dirty="0" smtClean="0"/>
              <a:t>values </a:t>
            </a:r>
          </a:p>
          <a:p>
            <a:pPr marL="0" indent="0">
              <a:buNone/>
            </a:pPr>
            <a:endParaRPr lang="en-US" dirty="0"/>
          </a:p>
        </p:txBody>
      </p:sp>
    </p:spTree>
    <p:extLst>
      <p:ext uri="{BB962C8B-B14F-4D97-AF65-F5344CB8AC3E}">
        <p14:creationId xmlns:p14="http://schemas.microsoft.com/office/powerpoint/2010/main" val="2031466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2400" b="1" dirty="0"/>
              <a:t>Fama described an efficient market as one “in which prices always “fully reflect” available </a:t>
            </a:r>
            <a:r>
              <a:rPr lang="en-US" sz="2400" b="1" dirty="0" smtClean="0"/>
              <a:t>information”</a:t>
            </a:r>
            <a:r>
              <a:rPr lang="en-US" sz="2400" b="1" baseline="30000" dirty="0" smtClean="0"/>
              <a:t> </a:t>
            </a:r>
          </a:p>
          <a:p>
            <a:pPr marL="0" indent="0">
              <a:buNone/>
            </a:pPr>
            <a:endParaRPr lang="en-US" sz="2400" b="1" dirty="0" smtClean="0"/>
          </a:p>
          <a:p>
            <a:pPr marL="0" indent="0">
              <a:buNone/>
            </a:pPr>
            <a:r>
              <a:rPr lang="en-US" sz="2400" b="1" dirty="0" smtClean="0"/>
              <a:t>“</a:t>
            </a:r>
            <a:r>
              <a:rPr lang="en-US" sz="2400" b="1" dirty="0"/>
              <a:t>Available information,” however, is an ambiguous term, and so are the terms “public information” and “private </a:t>
            </a:r>
            <a:r>
              <a:rPr lang="en-US" sz="2400" b="1" dirty="0" smtClean="0"/>
              <a:t>information” </a:t>
            </a:r>
          </a:p>
          <a:p>
            <a:pPr marL="0" indent="0">
              <a:buNone/>
            </a:pPr>
            <a:endParaRPr lang="en-US" sz="2400" b="1" dirty="0"/>
          </a:p>
          <a:p>
            <a:pPr marL="0" indent="0">
              <a:buNone/>
            </a:pPr>
            <a:r>
              <a:rPr lang="en-US" sz="2400" b="1" dirty="0" smtClean="0"/>
              <a:t>Publication </a:t>
            </a:r>
            <a:r>
              <a:rPr lang="en-US" sz="2400" b="1" dirty="0"/>
              <a:t>in </a:t>
            </a:r>
            <a:r>
              <a:rPr lang="en-US" sz="2400" b="1" i="1" dirty="0"/>
              <a:t>Nature</a:t>
            </a:r>
            <a:r>
              <a:rPr lang="en-US" sz="2400" b="1" dirty="0"/>
              <a:t> make information publicly available, and so does publication in the</a:t>
            </a:r>
            <a:r>
              <a:rPr lang="en-US" sz="2400" b="1" i="1" dirty="0"/>
              <a:t> New York </a:t>
            </a:r>
            <a:r>
              <a:rPr lang="en-US" sz="2400" b="1" i="1" dirty="0" smtClean="0"/>
              <a:t>Times</a:t>
            </a:r>
            <a:endParaRPr lang="en-US" sz="2400" b="1" dirty="0"/>
          </a:p>
          <a:p>
            <a:pPr marL="0" indent="0">
              <a:buNone/>
            </a:pPr>
            <a:endParaRPr lang="en-US" sz="2400" b="1" dirty="0" smtClean="0"/>
          </a:p>
          <a:p>
            <a:pPr marL="0" indent="0">
              <a:buNone/>
            </a:pPr>
            <a:r>
              <a:rPr lang="en-US" sz="2400" b="1" dirty="0" smtClean="0"/>
              <a:t>Yet </a:t>
            </a:r>
            <a:r>
              <a:rPr lang="en-US" sz="2400" b="1" dirty="0"/>
              <a:t>publication in the</a:t>
            </a:r>
            <a:r>
              <a:rPr lang="en-US" sz="2400" b="1" i="1" dirty="0"/>
              <a:t> New York Times</a:t>
            </a:r>
            <a:r>
              <a:rPr lang="en-US" sz="2400" b="1" dirty="0"/>
              <a:t> makes information widely available whereas publication in </a:t>
            </a:r>
            <a:r>
              <a:rPr lang="en-US" sz="2400" b="1" i="1" dirty="0"/>
              <a:t>Nature</a:t>
            </a:r>
            <a:r>
              <a:rPr lang="en-US" sz="2400" b="1" dirty="0"/>
              <a:t>, makes it only narrowly </a:t>
            </a:r>
            <a:r>
              <a:rPr lang="en-US" sz="2400" b="1" dirty="0" smtClean="0"/>
              <a:t>available </a:t>
            </a:r>
          </a:p>
        </p:txBody>
      </p:sp>
    </p:spTree>
    <p:extLst>
      <p:ext uri="{BB962C8B-B14F-4D97-AF65-F5344CB8AC3E}">
        <p14:creationId xmlns:p14="http://schemas.microsoft.com/office/powerpoint/2010/main" val="3814670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Eugene Fama divided the efficient market hypothesis into three </a:t>
            </a:r>
            <a:r>
              <a:rPr lang="en-US" b="1" dirty="0" smtClean="0"/>
              <a:t>forms:</a:t>
            </a:r>
          </a:p>
          <a:p>
            <a:pPr marL="0" indent="0">
              <a:buNone/>
            </a:pPr>
            <a:endParaRPr lang="en-US" b="1" dirty="0" smtClean="0"/>
          </a:p>
          <a:p>
            <a:pPr marL="0" indent="0">
              <a:buNone/>
            </a:pPr>
            <a:r>
              <a:rPr lang="en-US" sz="2400" b="1" dirty="0" smtClean="0"/>
              <a:t>1.   The strong</a:t>
            </a:r>
            <a:r>
              <a:rPr lang="en-US" sz="2400" b="1" dirty="0"/>
              <a:t> </a:t>
            </a:r>
            <a:r>
              <a:rPr lang="en-US" sz="2400" b="1" dirty="0" smtClean="0"/>
              <a:t>form</a:t>
            </a:r>
          </a:p>
          <a:p>
            <a:pPr marL="457200" indent="-457200">
              <a:buAutoNum type="arabicPeriod"/>
            </a:pPr>
            <a:endParaRPr lang="en-US" sz="2400" b="1" dirty="0" smtClean="0"/>
          </a:p>
          <a:p>
            <a:pPr marL="0" indent="0">
              <a:buNone/>
            </a:pPr>
            <a:r>
              <a:rPr lang="en-US" sz="2400" b="1" dirty="0" smtClean="0"/>
              <a:t>2.   The semi-strong form</a:t>
            </a:r>
          </a:p>
          <a:p>
            <a:pPr marL="0" indent="0">
              <a:buNone/>
            </a:pPr>
            <a:endParaRPr lang="en-US" sz="2400" b="1" dirty="0" smtClean="0"/>
          </a:p>
          <a:p>
            <a:pPr marL="0" indent="0">
              <a:buNone/>
            </a:pPr>
            <a:r>
              <a:rPr lang="en-US" sz="2400" b="1" dirty="0" smtClean="0"/>
              <a:t>3.   The weak form </a:t>
            </a:r>
          </a:p>
          <a:p>
            <a:pPr marL="0" indent="0">
              <a:buNone/>
            </a:pPr>
            <a:endParaRPr lang="en-US" sz="2400" dirty="0" smtClean="0"/>
          </a:p>
          <a:p>
            <a:pPr marL="0" indent="0">
              <a:buNone/>
            </a:pPr>
            <a:endParaRPr lang="en-US" dirty="0"/>
          </a:p>
          <a:p>
            <a:endParaRPr lang="en-US" dirty="0"/>
          </a:p>
        </p:txBody>
      </p:sp>
    </p:spTree>
    <p:extLst>
      <p:ext uri="{BB962C8B-B14F-4D97-AF65-F5344CB8AC3E}">
        <p14:creationId xmlns:p14="http://schemas.microsoft.com/office/powerpoint/2010/main" val="3016566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b="1" dirty="0" smtClean="0"/>
              <a:t>The </a:t>
            </a:r>
            <a:r>
              <a:rPr lang="en-US" b="1" dirty="0"/>
              <a:t>three forms of the hard-to-beat market hypothesis </a:t>
            </a:r>
          </a:p>
          <a:p>
            <a:pPr marL="0" lvl="0" indent="0">
              <a:buNone/>
            </a:pPr>
            <a:endParaRPr lang="en-US" sz="2400" b="1" dirty="0" smtClean="0"/>
          </a:p>
          <a:p>
            <a:pPr marL="0" lvl="0" indent="0">
              <a:buNone/>
            </a:pPr>
            <a:r>
              <a:rPr lang="en-US" sz="2400" b="1" dirty="0" smtClean="0"/>
              <a:t>1. The </a:t>
            </a:r>
            <a:r>
              <a:rPr lang="en-US" sz="2400" b="1" dirty="0"/>
              <a:t>exclusively-available-information form </a:t>
            </a:r>
            <a:endParaRPr lang="en-US" sz="2400" b="1" dirty="0" smtClean="0"/>
          </a:p>
          <a:p>
            <a:pPr marL="0" lvl="0" indent="0">
              <a:buNone/>
            </a:pPr>
            <a:endParaRPr lang="en-US" sz="2400" b="1" dirty="0"/>
          </a:p>
          <a:p>
            <a:pPr marL="0" lvl="0" indent="0">
              <a:buNone/>
            </a:pPr>
            <a:r>
              <a:rPr lang="en-US" sz="2400" b="1" dirty="0" smtClean="0"/>
              <a:t>2. The </a:t>
            </a:r>
            <a:r>
              <a:rPr lang="en-US" sz="2400" b="1" dirty="0"/>
              <a:t>narrowly-available-information form </a:t>
            </a:r>
            <a:endParaRPr lang="en-US" sz="2400" b="1" dirty="0" smtClean="0"/>
          </a:p>
          <a:p>
            <a:pPr marL="0" lvl="0" indent="0">
              <a:buNone/>
            </a:pPr>
            <a:endParaRPr lang="en-US" sz="2400" b="1" dirty="0"/>
          </a:p>
          <a:p>
            <a:pPr marL="0" lvl="0" indent="0">
              <a:buNone/>
            </a:pPr>
            <a:r>
              <a:rPr lang="en-US" sz="2400" b="1" dirty="0" smtClean="0"/>
              <a:t>3. The </a:t>
            </a:r>
            <a:r>
              <a:rPr lang="en-US" sz="2400" b="1" dirty="0"/>
              <a:t>widely-available-information </a:t>
            </a:r>
            <a:r>
              <a:rPr lang="en-US" sz="2400" b="1" dirty="0" smtClean="0"/>
              <a:t>form</a:t>
            </a:r>
            <a:endParaRPr lang="en-US" sz="2400" b="1" dirty="0"/>
          </a:p>
        </p:txBody>
      </p:sp>
    </p:spTree>
    <p:extLst>
      <p:ext uri="{BB962C8B-B14F-4D97-AF65-F5344CB8AC3E}">
        <p14:creationId xmlns:p14="http://schemas.microsoft.com/office/powerpoint/2010/main" val="1935952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3000" b="1" dirty="0"/>
              <a:t>Who beats a hard-to-beat market?</a:t>
            </a:r>
            <a:endParaRPr lang="en-US" sz="3000" dirty="0"/>
          </a:p>
          <a:p>
            <a:pPr marL="0" indent="0">
              <a:buNone/>
            </a:pPr>
            <a:endParaRPr lang="en-US" dirty="0" smtClean="0"/>
          </a:p>
          <a:p>
            <a:pPr marL="0" indent="0">
              <a:buNone/>
            </a:pPr>
            <a:r>
              <a:rPr lang="en-US" sz="2400" b="1" dirty="0" smtClean="0"/>
              <a:t>Hard-to-beat </a:t>
            </a:r>
            <a:r>
              <a:rPr lang="en-US" sz="2400" b="1" dirty="0"/>
              <a:t>markets are not impossible to </a:t>
            </a:r>
            <a:r>
              <a:rPr lang="en-US" sz="2400" b="1" dirty="0" smtClean="0"/>
              <a:t>beat</a:t>
            </a:r>
          </a:p>
          <a:p>
            <a:pPr marL="0" indent="0">
              <a:buNone/>
            </a:pPr>
            <a:endParaRPr lang="en-US" sz="2400" b="1" dirty="0" smtClean="0"/>
          </a:p>
          <a:p>
            <a:pPr marL="0" indent="0">
              <a:buNone/>
            </a:pPr>
            <a:r>
              <a:rPr lang="en-US" sz="2400" b="1" dirty="0" smtClean="0"/>
              <a:t>Investors </a:t>
            </a:r>
            <a:r>
              <a:rPr lang="en-US" sz="2400" b="1" dirty="0"/>
              <a:t>with exclusively-available information find it easy to beat the </a:t>
            </a:r>
            <a:r>
              <a:rPr lang="en-US" sz="2400" b="1" dirty="0" smtClean="0"/>
              <a:t>market </a:t>
            </a:r>
            <a:endParaRPr lang="en-US" sz="2400" b="1" dirty="0"/>
          </a:p>
          <a:p>
            <a:pPr marL="0" indent="0">
              <a:buNone/>
            </a:pPr>
            <a:endParaRPr lang="en-US" sz="2400" b="1" dirty="0" smtClean="0"/>
          </a:p>
          <a:p>
            <a:pPr marL="0" indent="0">
              <a:buNone/>
            </a:pPr>
            <a:r>
              <a:rPr lang="en-US" sz="2400" b="1" dirty="0" smtClean="0"/>
              <a:t>Investors </a:t>
            </a:r>
            <a:r>
              <a:rPr lang="en-US" sz="2400" b="1" dirty="0"/>
              <a:t>with narrowly-available information find it hard but not impossible to beat the </a:t>
            </a:r>
            <a:r>
              <a:rPr lang="en-US" sz="2400" b="1" dirty="0" smtClean="0"/>
              <a:t>market</a:t>
            </a:r>
          </a:p>
          <a:p>
            <a:pPr marL="0" indent="0">
              <a:buNone/>
            </a:pPr>
            <a:endParaRPr lang="en-US" sz="2400" b="1" dirty="0" smtClean="0"/>
          </a:p>
          <a:p>
            <a:pPr marL="0" indent="0">
              <a:buNone/>
            </a:pPr>
            <a:r>
              <a:rPr lang="en-US" sz="2400" b="1" dirty="0" smtClean="0"/>
              <a:t>Yet</a:t>
            </a:r>
            <a:r>
              <a:rPr lang="en-US" sz="2400" b="1" dirty="0"/>
              <a:t>, on average, investors with nothing more than widely-available information find it impossible to beat the </a:t>
            </a:r>
            <a:r>
              <a:rPr lang="en-US" sz="2400" b="1" dirty="0" smtClean="0"/>
              <a:t>market</a:t>
            </a:r>
            <a:endParaRPr lang="en-US" sz="2400" b="1" dirty="0"/>
          </a:p>
        </p:txBody>
      </p:sp>
    </p:spTree>
    <p:extLst>
      <p:ext uri="{BB962C8B-B14F-4D97-AF65-F5344CB8AC3E}">
        <p14:creationId xmlns:p14="http://schemas.microsoft.com/office/powerpoint/2010/main" val="1979506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Autofit/>
          </a:bodyPr>
          <a:lstStyle/>
          <a:p>
            <a:pPr marL="0" indent="0">
              <a:buNone/>
            </a:pPr>
            <a:r>
              <a:rPr lang="en-US" b="1" dirty="0"/>
              <a:t>Why do investors with only widely-available information try to beat the market</a:t>
            </a:r>
            <a:r>
              <a:rPr lang="en-US" b="1" dirty="0" smtClean="0"/>
              <a:t>?</a:t>
            </a:r>
            <a:endParaRPr lang="en-US" b="1" dirty="0"/>
          </a:p>
          <a:p>
            <a:pPr marL="0" indent="0">
              <a:buNone/>
            </a:pPr>
            <a:r>
              <a:rPr lang="en-US" sz="2400" b="1" dirty="0" smtClean="0"/>
              <a:t>Think </a:t>
            </a:r>
            <a:r>
              <a:rPr lang="en-US" sz="2400" b="1" dirty="0"/>
              <a:t>of a stock market game as a tennis </a:t>
            </a:r>
            <a:r>
              <a:rPr lang="en-US" sz="2400" b="1" dirty="0" smtClean="0"/>
              <a:t>game</a:t>
            </a:r>
          </a:p>
          <a:p>
            <a:pPr marL="0" indent="0">
              <a:buNone/>
            </a:pPr>
            <a:endParaRPr lang="en-US" sz="2400" b="1" dirty="0"/>
          </a:p>
          <a:p>
            <a:pPr marL="0" indent="0">
              <a:buNone/>
            </a:pPr>
            <a:r>
              <a:rPr lang="en-US" sz="2400" b="1" dirty="0" smtClean="0"/>
              <a:t>You </a:t>
            </a:r>
            <a:r>
              <a:rPr lang="en-US" sz="2400" b="1" dirty="0"/>
              <a:t>profit by $100 if you do not </a:t>
            </a:r>
            <a:r>
              <a:rPr lang="en-US" sz="2400" b="1" dirty="0" smtClean="0"/>
              <a:t>play</a:t>
            </a:r>
          </a:p>
          <a:p>
            <a:pPr marL="0" indent="0">
              <a:buNone/>
            </a:pPr>
            <a:r>
              <a:rPr lang="en-US" sz="2400" b="1" dirty="0" smtClean="0"/>
              <a:t>You </a:t>
            </a:r>
            <a:r>
              <a:rPr lang="en-US" sz="2400" b="1" dirty="0"/>
              <a:t>profit by $150 if you play and </a:t>
            </a:r>
            <a:r>
              <a:rPr lang="en-US" sz="2400" b="1" dirty="0" smtClean="0"/>
              <a:t>win</a:t>
            </a:r>
          </a:p>
          <a:p>
            <a:pPr marL="0" indent="0">
              <a:buNone/>
            </a:pPr>
            <a:r>
              <a:rPr lang="en-US" sz="2400" b="1" dirty="0" smtClean="0"/>
              <a:t>You profit </a:t>
            </a:r>
            <a:r>
              <a:rPr lang="en-US" sz="2400" b="1" dirty="0"/>
              <a:t>by $50 if you play and </a:t>
            </a:r>
            <a:r>
              <a:rPr lang="en-US" sz="2400" b="1" dirty="0" smtClean="0"/>
              <a:t>lose</a:t>
            </a:r>
          </a:p>
          <a:p>
            <a:pPr marL="0" indent="0">
              <a:buNone/>
            </a:pPr>
            <a:endParaRPr lang="en-US" sz="2400" b="1" dirty="0" smtClean="0"/>
          </a:p>
          <a:p>
            <a:pPr marL="0" indent="0">
              <a:buNone/>
            </a:pPr>
            <a:r>
              <a:rPr lang="en-US" sz="2400" b="1" dirty="0" smtClean="0"/>
              <a:t>Would </a:t>
            </a:r>
            <a:r>
              <a:rPr lang="en-US" sz="2400" b="1" dirty="0"/>
              <a:t>you </a:t>
            </a:r>
            <a:r>
              <a:rPr lang="en-US" sz="2400" b="1" dirty="0" smtClean="0"/>
              <a:t>play?</a:t>
            </a:r>
            <a:endParaRPr lang="en-US" sz="2400" b="1" dirty="0"/>
          </a:p>
        </p:txBody>
      </p:sp>
    </p:spTree>
    <p:extLst>
      <p:ext uri="{BB962C8B-B14F-4D97-AF65-F5344CB8AC3E}">
        <p14:creationId xmlns:p14="http://schemas.microsoft.com/office/powerpoint/2010/main" val="3169051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b="1" dirty="0" smtClean="0"/>
              <a:t>Efficient markets in standard finance</a:t>
            </a:r>
          </a:p>
          <a:p>
            <a:pPr marL="0" indent="0">
              <a:buNone/>
            </a:pPr>
            <a:endParaRPr lang="en-US" sz="2400" b="1" dirty="0"/>
          </a:p>
          <a:p>
            <a:pPr marL="0" indent="0">
              <a:buNone/>
            </a:pPr>
            <a:r>
              <a:rPr lang="en-US" sz="2400" b="1" dirty="0" smtClean="0"/>
              <a:t>Eugene Fama </a:t>
            </a:r>
            <a:r>
              <a:rPr lang="en-US" sz="2400" b="1" dirty="0"/>
              <a:t>described an efficient market as one “in which prices always </a:t>
            </a:r>
            <a:r>
              <a:rPr lang="en-US" sz="2400" b="1" dirty="0" smtClean="0"/>
              <a:t>fully reflect </a:t>
            </a:r>
            <a:r>
              <a:rPr lang="en-US" sz="2400" b="1" dirty="0"/>
              <a:t>available </a:t>
            </a:r>
            <a:r>
              <a:rPr lang="en-US" sz="2400" b="1" dirty="0" smtClean="0"/>
              <a:t>information”</a:t>
            </a:r>
            <a:r>
              <a:rPr lang="en-US" sz="2400" b="1" baseline="30000" dirty="0" smtClean="0"/>
              <a:t> </a:t>
            </a:r>
          </a:p>
          <a:p>
            <a:pPr marL="0" indent="0">
              <a:buNone/>
            </a:pPr>
            <a:endParaRPr lang="en-US" sz="2400" b="1" dirty="0" smtClean="0"/>
          </a:p>
          <a:p>
            <a:pPr marL="0" indent="0">
              <a:buNone/>
            </a:pPr>
            <a:r>
              <a:rPr lang="en-US" sz="2400" b="1" dirty="0" smtClean="0"/>
              <a:t>“</a:t>
            </a:r>
            <a:r>
              <a:rPr lang="en-US" sz="2400" b="1" dirty="0"/>
              <a:t>Available information,” however, is an ambiguous term, and so are the terms “public information” and “private </a:t>
            </a:r>
            <a:r>
              <a:rPr lang="en-US" sz="2400" b="1" dirty="0" smtClean="0"/>
              <a:t>information” </a:t>
            </a:r>
          </a:p>
          <a:p>
            <a:pPr marL="0" indent="0">
              <a:buNone/>
            </a:pPr>
            <a:endParaRPr lang="en-US" sz="2400" b="1" dirty="0"/>
          </a:p>
        </p:txBody>
      </p:sp>
    </p:spTree>
    <p:extLst>
      <p:ext uri="{BB962C8B-B14F-4D97-AF65-F5344CB8AC3E}">
        <p14:creationId xmlns:p14="http://schemas.microsoft.com/office/powerpoint/2010/main" val="1001587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b="1" dirty="0"/>
              <a:t>Why do investors with only widely-available information try to beat the market? </a:t>
            </a:r>
            <a:endParaRPr lang="en-US" dirty="0"/>
          </a:p>
          <a:p>
            <a:pPr marL="0" indent="0">
              <a:buNone/>
            </a:pPr>
            <a:r>
              <a:rPr lang="en-US" sz="2400" dirty="0"/>
              <a:t> </a:t>
            </a:r>
          </a:p>
          <a:p>
            <a:pPr marL="0" indent="0">
              <a:buNone/>
            </a:pPr>
            <a:r>
              <a:rPr lang="en-US" sz="2400" b="1" dirty="0" smtClean="0"/>
              <a:t>Match-the-market </a:t>
            </a:r>
            <a:r>
              <a:rPr lang="en-US" sz="2400" b="1" dirty="0"/>
              <a:t>investors choose not to </a:t>
            </a:r>
            <a:r>
              <a:rPr lang="en-US" sz="2400" b="1" dirty="0" smtClean="0"/>
              <a:t>play</a:t>
            </a:r>
          </a:p>
          <a:p>
            <a:pPr marL="0" indent="0">
              <a:buNone/>
            </a:pPr>
            <a:r>
              <a:rPr lang="en-US" sz="2400" b="1" dirty="0" smtClean="0"/>
              <a:t>Divide </a:t>
            </a:r>
            <a:r>
              <a:rPr lang="en-US" sz="2400" b="1" dirty="0"/>
              <a:t>beat-the-market players into two kinds</a:t>
            </a:r>
            <a:r>
              <a:rPr lang="en-US" sz="2400" b="1" dirty="0" smtClean="0"/>
              <a:t>, amateurs </a:t>
            </a:r>
            <a:r>
              <a:rPr lang="en-US" sz="2400" b="1" dirty="0"/>
              <a:t>and professionals </a:t>
            </a:r>
            <a:endParaRPr lang="en-US" sz="2400" b="1" dirty="0" smtClean="0"/>
          </a:p>
          <a:p>
            <a:pPr marL="0" indent="0">
              <a:buNone/>
            </a:pPr>
            <a:r>
              <a:rPr lang="en-US" sz="2400" b="1" dirty="0" smtClean="0"/>
              <a:t>Professionals </a:t>
            </a:r>
            <a:r>
              <a:rPr lang="en-US" sz="2400" b="1" dirty="0"/>
              <a:t>win half the games when facing </a:t>
            </a:r>
            <a:r>
              <a:rPr lang="en-US" sz="2400" b="1" dirty="0" smtClean="0"/>
              <a:t>professionals, </a:t>
            </a:r>
            <a:r>
              <a:rPr lang="en-US" sz="2400" b="1" dirty="0"/>
              <a:t>collecting $100 on average in each </a:t>
            </a:r>
            <a:r>
              <a:rPr lang="en-US" sz="2400" b="1" dirty="0" smtClean="0"/>
              <a:t>game</a:t>
            </a:r>
          </a:p>
          <a:p>
            <a:pPr marL="0" indent="0">
              <a:buNone/>
            </a:pPr>
            <a:r>
              <a:rPr lang="en-US" sz="2400" b="1" dirty="0" smtClean="0"/>
              <a:t>Professionals </a:t>
            </a:r>
            <a:r>
              <a:rPr lang="en-US" sz="2400" b="1" dirty="0"/>
              <a:t>always win when facing amateurs, collecting $</a:t>
            </a:r>
            <a:r>
              <a:rPr lang="en-US" sz="2400" b="1" dirty="0" smtClean="0"/>
              <a:t>150</a:t>
            </a:r>
          </a:p>
          <a:p>
            <a:pPr marL="0" indent="0">
              <a:buNone/>
            </a:pPr>
            <a:r>
              <a:rPr lang="en-US" sz="2400" b="1" dirty="0" smtClean="0"/>
              <a:t>Professionals collect $</a:t>
            </a:r>
            <a:r>
              <a:rPr lang="en-US" sz="2400" b="1" dirty="0"/>
              <a:t>125 on average in each </a:t>
            </a:r>
            <a:r>
              <a:rPr lang="en-US" sz="2400" b="1" dirty="0" smtClean="0"/>
              <a:t>game</a:t>
            </a:r>
            <a:endParaRPr lang="en-US" sz="2400" b="1" dirty="0"/>
          </a:p>
        </p:txBody>
      </p:sp>
    </p:spTree>
    <p:extLst>
      <p:ext uri="{BB962C8B-B14F-4D97-AF65-F5344CB8AC3E}">
        <p14:creationId xmlns:p14="http://schemas.microsoft.com/office/powerpoint/2010/main" val="812331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Why do investors with only widely-available information try to beat the market? </a:t>
            </a:r>
            <a:endParaRPr lang="en-US" b="1" dirty="0" smtClean="0"/>
          </a:p>
          <a:p>
            <a:pPr marL="0" indent="0">
              <a:buNone/>
            </a:pPr>
            <a:endParaRPr lang="en-US" b="1" dirty="0" smtClean="0"/>
          </a:p>
          <a:p>
            <a:pPr marL="0" indent="0">
              <a:buNone/>
            </a:pPr>
            <a:r>
              <a:rPr lang="en-US" sz="2400" b="1" dirty="0" smtClean="0"/>
              <a:t>Amateurs </a:t>
            </a:r>
            <a:r>
              <a:rPr lang="en-US" sz="2400" b="1" dirty="0"/>
              <a:t>win half the games when facing amateurs, collecting $100 on average in each </a:t>
            </a:r>
            <a:r>
              <a:rPr lang="en-US" sz="2400" b="1" dirty="0" smtClean="0"/>
              <a:t>game </a:t>
            </a:r>
          </a:p>
          <a:p>
            <a:pPr marL="0" indent="0">
              <a:buNone/>
            </a:pPr>
            <a:endParaRPr lang="en-US" sz="2400" b="1" dirty="0" smtClean="0"/>
          </a:p>
          <a:p>
            <a:pPr marL="0" indent="0">
              <a:buNone/>
            </a:pPr>
            <a:r>
              <a:rPr lang="en-US" sz="2400" b="1" dirty="0" smtClean="0"/>
              <a:t>They </a:t>
            </a:r>
            <a:r>
              <a:rPr lang="en-US" sz="2400" b="1" dirty="0"/>
              <a:t>lose all games when facing professionals, </a:t>
            </a:r>
            <a:r>
              <a:rPr lang="en-US" sz="2400" b="1" dirty="0" smtClean="0"/>
              <a:t>collecting $50 in each game</a:t>
            </a:r>
          </a:p>
          <a:p>
            <a:pPr marL="0" indent="0">
              <a:buNone/>
            </a:pPr>
            <a:endParaRPr lang="en-US" sz="2400" b="1" dirty="0" smtClean="0"/>
          </a:p>
          <a:p>
            <a:pPr marL="0" indent="0">
              <a:buNone/>
            </a:pPr>
            <a:r>
              <a:rPr lang="en-US" sz="2400" b="1" dirty="0" smtClean="0"/>
              <a:t>Amateurs collect $</a:t>
            </a:r>
            <a:r>
              <a:rPr lang="en-US" sz="2400" b="1" dirty="0"/>
              <a:t>7</a:t>
            </a:r>
            <a:r>
              <a:rPr lang="en-US" sz="2400" b="1" dirty="0" smtClean="0"/>
              <a:t>5 </a:t>
            </a:r>
            <a:r>
              <a:rPr lang="en-US" sz="2400" b="1" dirty="0"/>
              <a:t>on average in each game</a:t>
            </a:r>
          </a:p>
          <a:p>
            <a:pPr marL="0" indent="0">
              <a:buNone/>
            </a:pPr>
            <a:endParaRPr lang="en-US" sz="2400" b="1" dirty="0"/>
          </a:p>
        </p:txBody>
      </p:sp>
    </p:spTree>
    <p:extLst>
      <p:ext uri="{BB962C8B-B14F-4D97-AF65-F5344CB8AC3E}">
        <p14:creationId xmlns:p14="http://schemas.microsoft.com/office/powerpoint/2010/main" val="3368533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a:xfrm>
            <a:off x="552220" y="1572237"/>
            <a:ext cx="7886700" cy="4351338"/>
          </a:xfrm>
        </p:spPr>
        <p:txBody>
          <a:bodyPr>
            <a:normAutofit/>
          </a:bodyPr>
          <a:lstStyle/>
          <a:p>
            <a:pPr marL="0" indent="0">
              <a:buNone/>
            </a:pPr>
            <a:r>
              <a:rPr lang="en-US" sz="2400" b="1" dirty="0"/>
              <a:t>Fischer Black described the trading puzzle in “</a:t>
            </a:r>
            <a:r>
              <a:rPr lang="en-US" sz="2400" b="1" dirty="0" smtClean="0"/>
              <a:t>Noise.”</a:t>
            </a:r>
          </a:p>
          <a:p>
            <a:pPr marL="0" indent="0">
              <a:buNone/>
            </a:pPr>
            <a:r>
              <a:rPr lang="en-US" sz="2000" b="1" dirty="0" smtClean="0"/>
              <a:t>“</a:t>
            </a:r>
            <a:r>
              <a:rPr lang="en-US" sz="2000" b="1" dirty="0"/>
              <a:t>A person with information or insights about individual firms will want to trade, but will realize that only another person with information or insights will take the other side of the </a:t>
            </a:r>
            <a:r>
              <a:rPr lang="en-US" sz="2000" b="1" dirty="0" smtClean="0"/>
              <a:t>trade</a:t>
            </a:r>
          </a:p>
          <a:p>
            <a:pPr marL="0" indent="0">
              <a:buNone/>
            </a:pPr>
            <a:endParaRPr lang="en-US" sz="2000" b="1" dirty="0" smtClean="0"/>
          </a:p>
          <a:p>
            <a:pPr marL="0" indent="0">
              <a:buNone/>
            </a:pPr>
            <a:r>
              <a:rPr lang="en-US" sz="2000" b="1" dirty="0" smtClean="0"/>
              <a:t>Taking </a:t>
            </a:r>
            <a:r>
              <a:rPr lang="en-US" sz="2000" b="1" dirty="0"/>
              <a:t>the other side's information into account, is it still worth trading? </a:t>
            </a:r>
            <a:endParaRPr lang="en-US" sz="2000" b="1" dirty="0" smtClean="0"/>
          </a:p>
          <a:p>
            <a:pPr marL="0" indent="0">
              <a:buNone/>
            </a:pPr>
            <a:endParaRPr lang="en-US" sz="2000" b="1" dirty="0" smtClean="0"/>
          </a:p>
          <a:p>
            <a:pPr marL="0" indent="0">
              <a:buNone/>
            </a:pPr>
            <a:r>
              <a:rPr lang="en-US" sz="2000" b="1" dirty="0" smtClean="0"/>
              <a:t>From </a:t>
            </a:r>
            <a:r>
              <a:rPr lang="en-US" sz="2000" b="1" dirty="0"/>
              <a:t>the point of view of someone who knows what both the traders know, one side or the other must be making a </a:t>
            </a:r>
            <a:r>
              <a:rPr lang="en-US" sz="2000" b="1" dirty="0" smtClean="0"/>
              <a:t>mistake</a:t>
            </a:r>
          </a:p>
          <a:p>
            <a:pPr marL="0" indent="0">
              <a:buNone/>
            </a:pPr>
            <a:endParaRPr lang="en-US" sz="2000" b="1" dirty="0" smtClean="0"/>
          </a:p>
          <a:p>
            <a:pPr marL="0" indent="0">
              <a:buNone/>
            </a:pPr>
            <a:r>
              <a:rPr lang="en-US" sz="2000" b="1" dirty="0" smtClean="0"/>
              <a:t>If </a:t>
            </a:r>
            <a:r>
              <a:rPr lang="en-US" sz="2000" b="1" dirty="0"/>
              <a:t>the one who is making a mistake declines to trade, there will be no trading on </a:t>
            </a:r>
            <a:r>
              <a:rPr lang="en-US" sz="2000" b="1" dirty="0" smtClean="0"/>
              <a:t>information”</a:t>
            </a:r>
            <a:endParaRPr lang="en-US" sz="2000" b="1" dirty="0"/>
          </a:p>
        </p:txBody>
      </p:sp>
    </p:spTree>
    <p:extLst>
      <p:ext uri="{BB962C8B-B14F-4D97-AF65-F5344CB8AC3E}">
        <p14:creationId xmlns:p14="http://schemas.microsoft.com/office/powerpoint/2010/main" val="2872982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a:xfrm>
            <a:off x="727801" y="1690689"/>
            <a:ext cx="7886700" cy="4351338"/>
          </a:xfrm>
        </p:spPr>
        <p:txBody>
          <a:bodyPr/>
          <a:lstStyle/>
          <a:p>
            <a:pPr marL="0" indent="0">
              <a:buNone/>
            </a:pPr>
            <a:endParaRPr lang="en-US" sz="2400" b="1" dirty="0" smtClean="0"/>
          </a:p>
          <a:p>
            <a:pPr marL="0" indent="0">
              <a:buNone/>
            </a:pPr>
            <a:r>
              <a:rPr lang="en-US" sz="2400" b="1" dirty="0" smtClean="0"/>
              <a:t>Noise </a:t>
            </a:r>
            <a:r>
              <a:rPr lang="en-US" sz="2400" b="1" dirty="0"/>
              <a:t>trading, wrote Black, is the key to solving the trading </a:t>
            </a:r>
            <a:r>
              <a:rPr lang="en-US" sz="2400" b="1" dirty="0" smtClean="0"/>
              <a:t>puzzle</a:t>
            </a:r>
          </a:p>
          <a:p>
            <a:pPr marL="0" indent="0">
              <a:buNone/>
            </a:pPr>
            <a:endParaRPr lang="en-US" sz="2400" b="1" dirty="0" smtClean="0"/>
          </a:p>
          <a:p>
            <a:pPr marL="0" indent="0">
              <a:buNone/>
            </a:pPr>
            <a:r>
              <a:rPr lang="en-US" sz="2000" b="1" dirty="0" smtClean="0"/>
              <a:t>Some </a:t>
            </a:r>
            <a:r>
              <a:rPr lang="en-US" sz="2000" b="1" dirty="0"/>
              <a:t>noise traders are motivated to trade by ignorance about their cognitive and emotional </a:t>
            </a:r>
            <a:r>
              <a:rPr lang="en-US" sz="2000" b="1" dirty="0" smtClean="0"/>
              <a:t>errors - “</a:t>
            </a:r>
            <a:r>
              <a:rPr lang="en-US" sz="2000" b="1" dirty="0"/>
              <a:t>Perhaps they think the noise they are trading on is </a:t>
            </a:r>
            <a:r>
              <a:rPr lang="en-US" sz="2000" b="1" dirty="0" smtClean="0"/>
              <a:t>information”</a:t>
            </a:r>
          </a:p>
          <a:p>
            <a:pPr marL="0" indent="0">
              <a:buNone/>
            </a:pPr>
            <a:endParaRPr lang="en-US" sz="2000" b="1" dirty="0" smtClean="0"/>
          </a:p>
          <a:p>
            <a:pPr marL="0" indent="0">
              <a:buNone/>
            </a:pPr>
            <a:r>
              <a:rPr lang="en-US" sz="2000" b="1" dirty="0" smtClean="0"/>
              <a:t>Other </a:t>
            </a:r>
            <a:r>
              <a:rPr lang="en-US" sz="2000" b="1" dirty="0"/>
              <a:t>noise traders are motivated to trade by </a:t>
            </a:r>
            <a:r>
              <a:rPr lang="en-US" sz="2000" b="1" dirty="0" smtClean="0"/>
              <a:t>wants - “</a:t>
            </a:r>
            <a:r>
              <a:rPr lang="en-US" sz="2000" b="1" dirty="0"/>
              <a:t>Or perhaps they just like to </a:t>
            </a:r>
            <a:r>
              <a:rPr lang="en-US" sz="2000" b="1" dirty="0" smtClean="0"/>
              <a:t>trade”</a:t>
            </a:r>
            <a:endParaRPr lang="en-US" sz="2000" b="1" dirty="0"/>
          </a:p>
          <a:p>
            <a:endParaRPr lang="en-US" b="1" dirty="0"/>
          </a:p>
        </p:txBody>
      </p:sp>
    </p:spTree>
    <p:extLst>
      <p:ext uri="{BB962C8B-B14F-4D97-AF65-F5344CB8AC3E}">
        <p14:creationId xmlns:p14="http://schemas.microsoft.com/office/powerpoint/2010/main" val="2927063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sz="2400" b="1" dirty="0"/>
              <a:t>Why do investors with only widely-available information try to beat the market? </a:t>
            </a:r>
          </a:p>
          <a:p>
            <a:pPr marL="0" indent="0">
              <a:buNone/>
            </a:pPr>
            <a:endParaRPr lang="en-US" sz="2400" b="1" dirty="0" smtClean="0"/>
          </a:p>
          <a:p>
            <a:pPr marL="0" indent="0">
              <a:buNone/>
            </a:pPr>
            <a:r>
              <a:rPr lang="en-US" sz="2000" b="1" dirty="0" smtClean="0"/>
              <a:t>Framing errors – Framing trading as tennis played against a training wall</a:t>
            </a:r>
          </a:p>
          <a:p>
            <a:pPr marL="0" indent="0">
              <a:buNone/>
            </a:pPr>
            <a:endParaRPr lang="en-US" sz="2000" b="1" dirty="0"/>
          </a:p>
          <a:p>
            <a:pPr marL="0" indent="0">
              <a:buNone/>
            </a:pPr>
            <a:r>
              <a:rPr lang="en-US" sz="2000" b="1" dirty="0" smtClean="0"/>
              <a:t>Overplacement errors – Can you really beat Djokovic?</a:t>
            </a:r>
          </a:p>
          <a:p>
            <a:pPr marL="0" indent="0">
              <a:buNone/>
            </a:pPr>
            <a:endParaRPr lang="en-US" sz="2000" b="1" dirty="0" smtClean="0"/>
          </a:p>
          <a:p>
            <a:pPr marL="0" indent="0">
              <a:buNone/>
            </a:pPr>
            <a:r>
              <a:rPr lang="en-US" sz="2000" b="1" dirty="0" smtClean="0"/>
              <a:t>Availability errors – Winners are more available to memory</a:t>
            </a:r>
          </a:p>
          <a:p>
            <a:pPr marL="0" indent="0">
              <a:buNone/>
            </a:pPr>
            <a:endParaRPr lang="en-US" sz="2000" b="1" dirty="0" smtClean="0"/>
          </a:p>
          <a:p>
            <a:pPr marL="0" indent="0">
              <a:buNone/>
            </a:pPr>
            <a:r>
              <a:rPr lang="en-US" sz="2000" b="1" dirty="0" smtClean="0"/>
              <a:t>Representativeness errors - focusing on </a:t>
            </a:r>
            <a:r>
              <a:rPr lang="en-US" sz="2000" b="1" dirty="0"/>
              <a:t>their own recent </a:t>
            </a:r>
            <a:r>
              <a:rPr lang="en-US" sz="2000" b="1" dirty="0" smtClean="0"/>
              <a:t>returns and </a:t>
            </a:r>
            <a:r>
              <a:rPr lang="en-US" sz="2000" b="1" dirty="0"/>
              <a:t>neglecting to </a:t>
            </a:r>
            <a:r>
              <a:rPr lang="en-US" sz="2000" b="1" dirty="0" smtClean="0"/>
              <a:t>consider the </a:t>
            </a:r>
            <a:r>
              <a:rPr lang="en-US" sz="2000" b="1" dirty="0"/>
              <a:t>average returns of all investors over long time </a:t>
            </a:r>
            <a:r>
              <a:rPr lang="en-US" sz="2000" b="1" dirty="0" smtClean="0"/>
              <a:t>periods </a:t>
            </a:r>
            <a:endParaRPr lang="en-US" sz="2000" b="1" dirty="0"/>
          </a:p>
          <a:p>
            <a:pPr marL="0" indent="0">
              <a:buNone/>
            </a:pPr>
            <a:endParaRPr lang="en-US" sz="2400" b="1" dirty="0" smtClean="0"/>
          </a:p>
          <a:p>
            <a:pPr marL="0" indent="0">
              <a:buNone/>
            </a:pPr>
            <a:endParaRPr lang="en-US" sz="2400" b="1"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21360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b="1" dirty="0"/>
              <a:t>Wants affect behavior even in the absence of cognitive and emotional </a:t>
            </a:r>
            <a:r>
              <a:rPr lang="en-US" sz="2400" b="1" dirty="0" smtClean="0"/>
              <a:t>errors</a:t>
            </a:r>
          </a:p>
          <a:p>
            <a:pPr marL="0" indent="0">
              <a:buNone/>
            </a:pPr>
            <a:endParaRPr lang="en-US" sz="2400" b="1" dirty="0" smtClean="0"/>
          </a:p>
          <a:p>
            <a:pPr marL="0" indent="0">
              <a:buNone/>
            </a:pPr>
            <a:r>
              <a:rPr lang="en-US" sz="2000" b="1" dirty="0" smtClean="0"/>
              <a:t>A </a:t>
            </a:r>
            <a:r>
              <a:rPr lang="en-US" sz="2000" b="1" dirty="0"/>
              <a:t>Fidelity survey found that 78% of traders trade for reasons beyond profits; </a:t>
            </a:r>
            <a:endParaRPr lang="en-US" sz="2000" b="1" dirty="0" smtClean="0"/>
          </a:p>
          <a:p>
            <a:pPr marL="0" indent="0">
              <a:buNone/>
            </a:pPr>
            <a:endParaRPr lang="en-US" sz="2000" b="1" dirty="0" smtClean="0"/>
          </a:p>
          <a:p>
            <a:pPr marL="0" indent="0">
              <a:buNone/>
            </a:pPr>
            <a:r>
              <a:rPr lang="en-US" sz="2000" b="1" dirty="0" smtClean="0"/>
              <a:t>54</a:t>
            </a:r>
            <a:r>
              <a:rPr lang="en-US" sz="2000" b="1" dirty="0"/>
              <a:t>% enjoy “the thrill of the hunt,” </a:t>
            </a:r>
            <a:endParaRPr lang="en-US" sz="2000" b="1" dirty="0" smtClean="0"/>
          </a:p>
          <a:p>
            <a:pPr marL="0" indent="0">
              <a:buNone/>
            </a:pPr>
            <a:endParaRPr lang="en-US" sz="2000" b="1" dirty="0" smtClean="0"/>
          </a:p>
          <a:p>
            <a:pPr marL="0" indent="0">
              <a:buNone/>
            </a:pPr>
            <a:r>
              <a:rPr lang="en-US" sz="2000" b="1" dirty="0" smtClean="0"/>
              <a:t>53</a:t>
            </a:r>
            <a:r>
              <a:rPr lang="en-US" sz="2000" b="1" dirty="0"/>
              <a:t>% enjoy learning new investment skills, </a:t>
            </a:r>
          </a:p>
          <a:p>
            <a:pPr marL="0" indent="0">
              <a:buNone/>
            </a:pPr>
            <a:endParaRPr lang="en-US" sz="2000" b="1" dirty="0" smtClean="0"/>
          </a:p>
          <a:p>
            <a:pPr marL="0" indent="0">
              <a:buNone/>
            </a:pPr>
            <a:r>
              <a:rPr lang="en-US" sz="2000" b="1" dirty="0" smtClean="0"/>
              <a:t>More </a:t>
            </a:r>
            <a:r>
              <a:rPr lang="en-US" sz="2000" b="1" dirty="0"/>
              <a:t>than half enjoy engaging in social </a:t>
            </a:r>
            <a:r>
              <a:rPr lang="en-US" sz="2000" b="1" dirty="0" smtClean="0"/>
              <a:t>activities</a:t>
            </a:r>
            <a:endParaRPr lang="en-US" sz="2000" b="1" dirty="0"/>
          </a:p>
        </p:txBody>
      </p:sp>
    </p:spTree>
    <p:extLst>
      <p:ext uri="{BB962C8B-B14F-4D97-AF65-F5344CB8AC3E}">
        <p14:creationId xmlns:p14="http://schemas.microsoft.com/office/powerpoint/2010/main" val="1994259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Money managers cater to investors’ wants and exploit their cognitive and emotional errors</a:t>
            </a:r>
          </a:p>
          <a:p>
            <a:pPr marL="0" indent="0">
              <a:buNone/>
            </a:pPr>
            <a:r>
              <a:rPr lang="en-US" sz="2400" b="1" dirty="0"/>
              <a:t> </a:t>
            </a:r>
          </a:p>
          <a:p>
            <a:pPr marL="0" indent="0">
              <a:buNone/>
            </a:pPr>
            <a:endParaRPr lang="en-US" sz="2400" b="1" dirty="0" smtClean="0"/>
          </a:p>
          <a:p>
            <a:pPr marL="0" indent="0">
              <a:buNone/>
            </a:pPr>
            <a:r>
              <a:rPr lang="en-US" sz="2400" b="1" dirty="0" smtClean="0"/>
              <a:t>Managers </a:t>
            </a:r>
            <a:r>
              <a:rPr lang="en-US" sz="2400" b="1" dirty="0"/>
              <a:t>of beat-the-market funds satisfy their investors’ wants for the utilitarian benefits of high returns </a:t>
            </a:r>
            <a:endParaRPr lang="en-US" sz="2400" b="1" dirty="0" smtClean="0"/>
          </a:p>
          <a:p>
            <a:pPr marL="0" indent="0">
              <a:buNone/>
            </a:pPr>
            <a:endParaRPr lang="en-US" sz="2400" b="1" dirty="0" smtClean="0"/>
          </a:p>
          <a:p>
            <a:pPr marL="0" indent="0">
              <a:buNone/>
            </a:pPr>
            <a:r>
              <a:rPr lang="en-US" sz="2400" b="1" dirty="0" smtClean="0"/>
              <a:t>and </a:t>
            </a:r>
            <a:r>
              <a:rPr lang="en-US" sz="2400" b="1" dirty="0"/>
              <a:t>the expressive and emotional benefits of playing the beat-the-market game and </a:t>
            </a:r>
            <a:r>
              <a:rPr lang="en-US" sz="2400" b="1" dirty="0" smtClean="0"/>
              <a:t>winning</a:t>
            </a:r>
            <a:endParaRPr lang="en-US" sz="2400" b="1" dirty="0"/>
          </a:p>
        </p:txBody>
      </p:sp>
    </p:spTree>
    <p:extLst>
      <p:ext uri="{BB962C8B-B14F-4D97-AF65-F5344CB8AC3E}">
        <p14:creationId xmlns:p14="http://schemas.microsoft.com/office/powerpoint/2010/main" val="48019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endParaRPr lang="en-US" sz="2400" b="1" dirty="0"/>
          </a:p>
          <a:p>
            <a:pPr marL="0" indent="0">
              <a:buNone/>
            </a:pPr>
            <a:r>
              <a:rPr lang="en-US" sz="2400" b="1" dirty="0" smtClean="0"/>
              <a:t>Mutual </a:t>
            </a:r>
            <a:r>
              <a:rPr lang="en-US" sz="2400" b="1" dirty="0"/>
              <a:t>fund </a:t>
            </a:r>
            <a:r>
              <a:rPr lang="en-US" sz="2400" b="1" dirty="0" smtClean="0"/>
              <a:t>managers </a:t>
            </a:r>
            <a:r>
              <a:rPr lang="en-US" sz="2400" b="1" dirty="0"/>
              <a:t>exploit availability errors by “window dressing,” </a:t>
            </a:r>
            <a:endParaRPr lang="en-US" sz="2400" b="1" dirty="0" smtClean="0"/>
          </a:p>
          <a:p>
            <a:pPr marL="0" indent="0">
              <a:buNone/>
            </a:pPr>
            <a:endParaRPr lang="en-US" sz="2400" b="1" dirty="0"/>
          </a:p>
          <a:p>
            <a:pPr marL="0" indent="0">
              <a:buNone/>
            </a:pPr>
            <a:r>
              <a:rPr lang="en-US" sz="2400" b="1" dirty="0" smtClean="0"/>
              <a:t>changing </a:t>
            </a:r>
            <a:r>
              <a:rPr lang="en-US" sz="2400" b="1" dirty="0"/>
              <a:t>the composition of their portfolios to increase their appeal when disclosed to </a:t>
            </a:r>
            <a:r>
              <a:rPr lang="en-US" sz="2400" b="1" dirty="0" smtClean="0"/>
              <a:t>investors</a:t>
            </a:r>
            <a:endParaRPr lang="en-US" sz="2400" b="1" dirty="0"/>
          </a:p>
        </p:txBody>
      </p:sp>
    </p:spTree>
    <p:extLst>
      <p:ext uri="{BB962C8B-B14F-4D97-AF65-F5344CB8AC3E}">
        <p14:creationId xmlns:p14="http://schemas.microsoft.com/office/powerpoint/2010/main" val="2005019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b="1" dirty="0" smtClean="0"/>
              <a:t>Making </a:t>
            </a:r>
            <a:r>
              <a:rPr lang="en-US" b="1" dirty="0"/>
              <a:t>the market hard to beat by beating it</a:t>
            </a:r>
          </a:p>
          <a:p>
            <a:pPr marL="0" indent="0">
              <a:buNone/>
            </a:pPr>
            <a:endParaRPr lang="en-US" sz="2400" b="1" dirty="0" smtClean="0"/>
          </a:p>
          <a:p>
            <a:pPr marL="0" indent="0">
              <a:buNone/>
            </a:pPr>
            <a:r>
              <a:rPr lang="en-US" sz="2400" b="1" dirty="0" smtClean="0"/>
              <a:t>We </a:t>
            </a:r>
            <a:r>
              <a:rPr lang="en-US" sz="2400" b="1" dirty="0"/>
              <a:t>face what seems like a paradox: Investors who believe that the hard-to-beat market hypothesis is </a:t>
            </a:r>
            <a:r>
              <a:rPr lang="en-US" sz="2400" b="1" i="1" dirty="0"/>
              <a:t>false</a:t>
            </a:r>
            <a:r>
              <a:rPr lang="en-US" sz="2400" b="1" dirty="0"/>
              <a:t> can make the hard-to-beat market hypothesis come </a:t>
            </a:r>
            <a:r>
              <a:rPr lang="en-US" sz="2400" b="1" i="1" dirty="0" smtClean="0"/>
              <a:t>true</a:t>
            </a:r>
            <a:endParaRPr lang="en-US" sz="2400" b="1" dirty="0"/>
          </a:p>
          <a:p>
            <a:pPr marL="0" indent="0">
              <a:buNone/>
            </a:pPr>
            <a:endParaRPr lang="en-US" sz="2400" b="1" dirty="0"/>
          </a:p>
          <a:p>
            <a:pPr marL="0" indent="0">
              <a:buNone/>
            </a:pPr>
            <a:r>
              <a:rPr lang="en-US" sz="2400" b="1" dirty="0" smtClean="0"/>
              <a:t>Indeed</a:t>
            </a:r>
            <a:r>
              <a:rPr lang="en-US" sz="2400" b="1" dirty="0"/>
              <a:t>, they can even make the price-equals-value market hypothesis come true. </a:t>
            </a:r>
          </a:p>
        </p:txBody>
      </p:sp>
    </p:spTree>
    <p:extLst>
      <p:ext uri="{BB962C8B-B14F-4D97-AF65-F5344CB8AC3E}">
        <p14:creationId xmlns:p14="http://schemas.microsoft.com/office/powerpoint/2010/main" val="571591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94990" y="3585611"/>
            <a:ext cx="6858000" cy="1655762"/>
          </a:xfrm>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67137"/>
            <a:ext cx="4128563" cy="228600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5438" y="1667137"/>
            <a:ext cx="4128562" cy="22860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0642" y="4572000"/>
            <a:ext cx="4128562" cy="2286000"/>
          </a:xfrm>
          <a:prstGeom prst="rect">
            <a:avLst/>
          </a:prstGeom>
        </p:spPr>
      </p:pic>
    </p:spTree>
    <p:extLst>
      <p:ext uri="{BB962C8B-B14F-4D97-AF65-F5344CB8AC3E}">
        <p14:creationId xmlns:p14="http://schemas.microsoft.com/office/powerpoint/2010/main" val="266601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b="1" dirty="0" smtClean="0"/>
              <a:t>The </a:t>
            </a:r>
            <a:r>
              <a:rPr lang="en-US" b="1" dirty="0"/>
              <a:t>two versions of efficient markets and the two corresponding efficient market hypotheses</a:t>
            </a:r>
            <a:endParaRPr lang="en-US" dirty="0"/>
          </a:p>
          <a:p>
            <a:pPr marL="0" lvl="0" indent="0">
              <a:buNone/>
            </a:pPr>
            <a:endParaRPr lang="en-US" sz="2400" dirty="0" smtClean="0"/>
          </a:p>
          <a:p>
            <a:pPr marL="457200" lvl="0" indent="-457200">
              <a:buAutoNum type="arabicPeriod"/>
            </a:pPr>
            <a:r>
              <a:rPr lang="en-US" sz="2400" b="1" dirty="0" smtClean="0"/>
              <a:t>Price-equals-value </a:t>
            </a:r>
            <a:r>
              <a:rPr lang="en-US" sz="2400" b="1" dirty="0"/>
              <a:t>markets - Markets where </a:t>
            </a:r>
            <a:r>
              <a:rPr lang="en-US" sz="2400" b="1" dirty="0" smtClean="0"/>
              <a:t>investments</a:t>
            </a:r>
          </a:p>
          <a:p>
            <a:pPr marL="0" lvl="0" indent="0">
              <a:buNone/>
            </a:pPr>
            <a:r>
              <a:rPr lang="en-US" sz="2400" b="1" dirty="0"/>
              <a:t> </a:t>
            </a:r>
            <a:r>
              <a:rPr lang="en-US" sz="2400" b="1" dirty="0" smtClean="0"/>
              <a:t>    prices </a:t>
            </a:r>
            <a:r>
              <a:rPr lang="en-US" sz="2400" b="1" dirty="0"/>
              <a:t>always equal their intrinsic </a:t>
            </a:r>
            <a:r>
              <a:rPr lang="en-US" sz="2400" b="1" dirty="0" smtClean="0"/>
              <a:t>values</a:t>
            </a:r>
          </a:p>
          <a:p>
            <a:pPr marL="457200" lvl="0" indent="-457200">
              <a:buAutoNum type="arabicPeriod"/>
            </a:pPr>
            <a:endParaRPr lang="en-US" sz="2400" b="1" dirty="0"/>
          </a:p>
          <a:p>
            <a:pPr marL="457200" lvl="0" indent="-457200">
              <a:buAutoNum type="arabicPeriod" startAt="2"/>
            </a:pPr>
            <a:r>
              <a:rPr lang="en-US" sz="2400" b="1" dirty="0" smtClean="0"/>
              <a:t>Hard-to-beat </a:t>
            </a:r>
            <a:r>
              <a:rPr lang="en-US" sz="2400" b="1" dirty="0"/>
              <a:t>markets - Markets where some </a:t>
            </a:r>
            <a:r>
              <a:rPr lang="en-US" sz="2400" b="1" dirty="0" smtClean="0"/>
              <a:t>investors</a:t>
            </a:r>
          </a:p>
          <a:p>
            <a:pPr marL="0" lvl="0" indent="0">
              <a:buNone/>
            </a:pPr>
            <a:r>
              <a:rPr lang="en-US" sz="2400" b="1" dirty="0" smtClean="0"/>
              <a:t>    are </a:t>
            </a:r>
            <a:r>
              <a:rPr lang="en-US" sz="2400" b="1" dirty="0"/>
              <a:t>able to beat the market, but most are unable to do </a:t>
            </a:r>
            <a:r>
              <a:rPr lang="en-US" sz="2400" b="1" dirty="0" smtClean="0"/>
              <a:t>so </a:t>
            </a:r>
            <a:endParaRPr lang="en-US" sz="2400" b="1" dirty="0"/>
          </a:p>
          <a:p>
            <a:endParaRPr lang="en-US" sz="2400" dirty="0"/>
          </a:p>
        </p:txBody>
      </p:sp>
    </p:spTree>
    <p:extLst>
      <p:ext uri="{BB962C8B-B14F-4D97-AF65-F5344CB8AC3E}">
        <p14:creationId xmlns:p14="http://schemas.microsoft.com/office/powerpoint/2010/main" val="3705275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stretch>
            <a:fillRect/>
          </a:stretch>
        </p:blipFill>
        <p:spPr>
          <a:xfrm>
            <a:off x="954756" y="1470958"/>
            <a:ext cx="7039399" cy="5104093"/>
          </a:xfrm>
          <a:prstGeom prst="rect">
            <a:avLst/>
          </a:prstGeom>
        </p:spPr>
      </p:pic>
    </p:spTree>
    <p:extLst>
      <p:ext uri="{BB962C8B-B14F-4D97-AF65-F5344CB8AC3E}">
        <p14:creationId xmlns:p14="http://schemas.microsoft.com/office/powerpoint/2010/main" val="831148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stretch>
            <a:fillRect/>
          </a:stretch>
        </p:blipFill>
        <p:spPr>
          <a:xfrm>
            <a:off x="744978" y="1243829"/>
            <a:ext cx="7002782" cy="5536091"/>
          </a:xfrm>
          <a:prstGeom prst="rect">
            <a:avLst/>
          </a:prstGeom>
        </p:spPr>
      </p:pic>
    </p:spTree>
    <p:extLst>
      <p:ext uri="{BB962C8B-B14F-4D97-AF65-F5344CB8AC3E}">
        <p14:creationId xmlns:p14="http://schemas.microsoft.com/office/powerpoint/2010/main" val="30971665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2"/>
          <a:stretch>
            <a:fillRect/>
          </a:stretch>
        </p:blipFill>
        <p:spPr>
          <a:xfrm>
            <a:off x="349034" y="1240090"/>
            <a:ext cx="7524661" cy="5449946"/>
          </a:xfrm>
          <a:prstGeom prst="rect">
            <a:avLst/>
          </a:prstGeom>
        </p:spPr>
      </p:pic>
    </p:spTree>
    <p:extLst>
      <p:ext uri="{BB962C8B-B14F-4D97-AF65-F5344CB8AC3E}">
        <p14:creationId xmlns:p14="http://schemas.microsoft.com/office/powerpoint/2010/main" val="16244722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b="1" dirty="0" smtClean="0"/>
              <a:t>Bubbles </a:t>
            </a:r>
            <a:r>
              <a:rPr lang="en-US" b="1" dirty="0"/>
              <a:t>in rational and hard-to-beat markets</a:t>
            </a:r>
          </a:p>
          <a:p>
            <a:pPr marL="0" indent="0">
              <a:buNone/>
            </a:pPr>
            <a:endParaRPr lang="en-US" sz="2400" b="1" dirty="0" smtClean="0"/>
          </a:p>
          <a:p>
            <a:pPr marL="0" indent="0">
              <a:buNone/>
            </a:pPr>
            <a:endParaRPr lang="en-US" sz="2400" b="1" dirty="0" smtClean="0"/>
          </a:p>
          <a:p>
            <a:pPr marL="0" indent="0">
              <a:buNone/>
            </a:pPr>
            <a:r>
              <a:rPr lang="en-US" sz="2400" b="1" dirty="0" smtClean="0"/>
              <a:t>Bubbles </a:t>
            </a:r>
            <a:r>
              <a:rPr lang="en-US" sz="2400" b="1" dirty="0"/>
              <a:t>cannot exist in price-equals-value markets </a:t>
            </a:r>
            <a:endParaRPr lang="en-US" sz="2400" b="1" dirty="0" smtClean="0"/>
          </a:p>
          <a:p>
            <a:pPr marL="0" indent="0">
              <a:buNone/>
            </a:pPr>
            <a:endParaRPr lang="en-US" sz="2400" b="1" dirty="0"/>
          </a:p>
          <a:p>
            <a:pPr marL="0" indent="0">
              <a:buNone/>
            </a:pPr>
            <a:r>
              <a:rPr lang="en-US" sz="2400" b="1" dirty="0" smtClean="0"/>
              <a:t>Bubbles</a:t>
            </a:r>
            <a:r>
              <a:rPr lang="en-US" sz="2400" b="1" dirty="0"/>
              <a:t>, however, can persist in hard-to-beat </a:t>
            </a:r>
            <a:r>
              <a:rPr lang="en-US" sz="2400" b="1" dirty="0" smtClean="0"/>
              <a:t>markets</a:t>
            </a:r>
          </a:p>
          <a:p>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3662686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hart 3">
            <a:extLst>
              <a:ext uri="{FF2B5EF4-FFF2-40B4-BE49-F238E27FC236}">
                <a16:creationId xmlns:a16="http://schemas.microsoft.com/office/drawing/2014/main" xmlns="" id="{00000000-0008-0000-0100-000002000000}"/>
              </a:ext>
            </a:extLst>
          </p:cNvPr>
          <p:cNvGraphicFramePr>
            <a:graphicFrameLocks noGrp="1"/>
          </p:cNvGraphicFramePr>
          <p:nvPr>
            <p:extLst/>
          </p:nvPr>
        </p:nvGraphicFramePr>
        <p:xfrm>
          <a:off x="514403" y="1418140"/>
          <a:ext cx="7611163" cy="5208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338113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hart 3">
            <a:extLst>
              <a:ext uri="{FF2B5EF4-FFF2-40B4-BE49-F238E27FC236}">
                <a16:creationId xmlns:a16="http://schemas.microsoft.com/office/drawing/2014/main" xmlns="" id="{00000000-0008-0000-0300-000002000000}"/>
              </a:ext>
            </a:extLst>
          </p:cNvPr>
          <p:cNvGraphicFramePr>
            <a:graphicFrameLocks noGrp="1"/>
          </p:cNvGraphicFramePr>
          <p:nvPr>
            <p:extLst/>
          </p:nvPr>
        </p:nvGraphicFramePr>
        <p:xfrm>
          <a:off x="240632" y="1231976"/>
          <a:ext cx="7764476" cy="53402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271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Chart 3">
            <a:extLst>
              <a:ext uri="{FF2B5EF4-FFF2-40B4-BE49-F238E27FC236}">
                <a16:creationId xmlns:a16="http://schemas.microsoft.com/office/drawing/2014/main" xmlns="" id="{00000000-0008-0000-0000-000002000000}"/>
              </a:ext>
            </a:extLst>
          </p:cNvPr>
          <p:cNvGraphicFramePr>
            <a:graphicFrameLocks noGrp="1"/>
          </p:cNvGraphicFramePr>
          <p:nvPr>
            <p:extLst/>
          </p:nvPr>
        </p:nvGraphicFramePr>
        <p:xfrm>
          <a:off x="552733" y="1500272"/>
          <a:ext cx="7660442" cy="52252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1960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hart 4">
            <a:extLst>
              <a:ext uri="{FF2B5EF4-FFF2-40B4-BE49-F238E27FC236}">
                <a16:creationId xmlns:a16="http://schemas.microsoft.com/office/drawing/2014/main" xmlns="" id="{00000000-0008-0000-0600-000002000000}"/>
              </a:ext>
            </a:extLst>
          </p:cNvPr>
          <p:cNvGraphicFramePr>
            <a:graphicFrameLocks noGrp="1"/>
          </p:cNvGraphicFramePr>
          <p:nvPr>
            <p:extLst/>
          </p:nvPr>
        </p:nvGraphicFramePr>
        <p:xfrm>
          <a:off x="379774" y="1361319"/>
          <a:ext cx="7778646" cy="54966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6555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b="1" dirty="0"/>
              <a:t>The joint hypothesis: Market efficiency, asset pricing, and “smart beta</a:t>
            </a:r>
            <a:r>
              <a:rPr lang="en-US" b="1" dirty="0" smtClean="0"/>
              <a:t>”</a:t>
            </a:r>
            <a:endParaRPr lang="en-US" dirty="0" smtClean="0"/>
          </a:p>
          <a:p>
            <a:pPr marL="0" indent="0">
              <a:buNone/>
            </a:pPr>
            <a:endParaRPr lang="en-US" dirty="0" smtClean="0"/>
          </a:p>
          <a:p>
            <a:pPr marL="0" indent="0">
              <a:buNone/>
            </a:pPr>
            <a:r>
              <a:rPr lang="en-US" sz="2400" b="1" dirty="0" smtClean="0"/>
              <a:t>The efficient market hypothesis cannot be tested on its own </a:t>
            </a:r>
          </a:p>
          <a:p>
            <a:pPr marL="0" indent="0">
              <a:buNone/>
            </a:pPr>
            <a:endParaRPr lang="en-US" sz="2400" b="1" dirty="0" smtClean="0"/>
          </a:p>
          <a:p>
            <a:pPr marL="0" indent="0">
              <a:buNone/>
            </a:pPr>
            <a:r>
              <a:rPr lang="en-US" sz="2400" b="1" dirty="0" smtClean="0"/>
              <a:t>Returns of small-capitalization and value stocks when measured by the CAPM might indicate that the market is not efficient</a:t>
            </a:r>
          </a:p>
          <a:p>
            <a:pPr marL="0" indent="0">
              <a:buNone/>
            </a:pPr>
            <a:endParaRPr lang="en-US" sz="2400" b="1" dirty="0" smtClean="0"/>
          </a:p>
          <a:p>
            <a:pPr marL="0" indent="0">
              <a:buNone/>
            </a:pPr>
            <a:r>
              <a:rPr lang="en-US" sz="2400" b="1" dirty="0" smtClean="0"/>
              <a:t>Or they might indicate that the CAPM is a faulty model of expected returns</a:t>
            </a:r>
          </a:p>
        </p:txBody>
      </p:sp>
    </p:spTree>
    <p:extLst>
      <p:ext uri="{BB962C8B-B14F-4D97-AF65-F5344CB8AC3E}">
        <p14:creationId xmlns:p14="http://schemas.microsoft.com/office/powerpoint/2010/main" val="34274857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sz="2400" b="1" dirty="0" smtClean="0"/>
              <a:t>Smart </a:t>
            </a:r>
            <a:r>
              <a:rPr lang="en-US" sz="2400" b="1" dirty="0"/>
              <a:t>beta strategies center on portfolios whose allocations do not correspond to market </a:t>
            </a:r>
            <a:r>
              <a:rPr lang="en-US" sz="2400" b="1" dirty="0" smtClean="0"/>
              <a:t>capitalizations </a:t>
            </a:r>
          </a:p>
          <a:p>
            <a:pPr marL="0" indent="0">
              <a:buNone/>
            </a:pPr>
            <a:endParaRPr lang="en-US" sz="2400" b="1" dirty="0" smtClean="0"/>
          </a:p>
          <a:p>
            <a:pPr marL="0" indent="0">
              <a:buNone/>
            </a:pPr>
            <a:r>
              <a:rPr lang="en-US" sz="2400" b="1" dirty="0" smtClean="0"/>
              <a:t>The </a:t>
            </a:r>
            <a:r>
              <a:rPr lang="en-US" sz="2400" b="1" dirty="0"/>
              <a:t>proportion </a:t>
            </a:r>
            <a:r>
              <a:rPr lang="en-US" sz="2400" b="1" dirty="0" smtClean="0"/>
              <a:t>of </a:t>
            </a:r>
            <a:r>
              <a:rPr lang="en-US" sz="2400" b="1" dirty="0"/>
              <a:t>a particular value stock might be 0.5% </a:t>
            </a:r>
            <a:r>
              <a:rPr lang="en-US" sz="2400" b="1" dirty="0" smtClean="0"/>
              <a:t>by market capitalization</a:t>
            </a:r>
          </a:p>
          <a:p>
            <a:pPr marL="0" indent="0">
              <a:buNone/>
            </a:pPr>
            <a:r>
              <a:rPr lang="en-US" sz="2400" b="1" dirty="0" smtClean="0"/>
              <a:t>But </a:t>
            </a:r>
            <a:r>
              <a:rPr lang="en-US" sz="2400" b="1" dirty="0"/>
              <a:t>the proportion allocated to this value stock might be 2% in a smart beta portfolio </a:t>
            </a:r>
            <a:endParaRPr lang="en-US" sz="2400" b="1" dirty="0" smtClean="0"/>
          </a:p>
          <a:p>
            <a:pPr marL="0" indent="0">
              <a:buNone/>
            </a:pPr>
            <a:endParaRPr lang="en-US" sz="2400" b="1" dirty="0" smtClean="0"/>
          </a:p>
          <a:p>
            <a:pPr marL="0" indent="0">
              <a:buNone/>
            </a:pPr>
            <a:r>
              <a:rPr lang="en-US" sz="2400" b="1" dirty="0" smtClean="0"/>
              <a:t>Are </a:t>
            </a:r>
            <a:r>
              <a:rPr lang="en-US" sz="2400" b="1" dirty="0"/>
              <a:t>excess returns of smart beta </a:t>
            </a:r>
            <a:r>
              <a:rPr lang="en-US" sz="2400" b="1" dirty="0" smtClean="0"/>
              <a:t>strategies </a:t>
            </a:r>
            <a:r>
              <a:rPr lang="en-US" sz="2400" b="1" dirty="0"/>
              <a:t>evidence </a:t>
            </a:r>
            <a:r>
              <a:rPr lang="en-US" sz="2400" b="1" dirty="0" smtClean="0"/>
              <a:t>that </a:t>
            </a:r>
            <a:r>
              <a:rPr lang="en-US" sz="2400" b="1" dirty="0"/>
              <a:t>markets are not </a:t>
            </a:r>
            <a:r>
              <a:rPr lang="en-US" sz="2400" b="1" dirty="0" smtClean="0"/>
              <a:t>efficient?</a:t>
            </a:r>
          </a:p>
          <a:p>
            <a:pPr marL="0" indent="0">
              <a:buNone/>
            </a:pPr>
            <a:r>
              <a:rPr lang="en-US" sz="2400" b="1" dirty="0" smtClean="0"/>
              <a:t>Or are they reflections </a:t>
            </a:r>
            <a:r>
              <a:rPr lang="en-US" sz="2400" b="1" dirty="0"/>
              <a:t>of </a:t>
            </a:r>
            <a:r>
              <a:rPr lang="en-US" sz="2400" b="1" dirty="0" smtClean="0"/>
              <a:t>faulty asset </a:t>
            </a:r>
            <a:r>
              <a:rPr lang="en-US" sz="2400" b="1" dirty="0"/>
              <a:t>pricing </a:t>
            </a:r>
            <a:r>
              <a:rPr lang="en-US" sz="2400" b="1" dirty="0" smtClean="0"/>
              <a:t>models?</a:t>
            </a:r>
            <a:endParaRPr lang="en-US" sz="2400" b="1" dirty="0"/>
          </a:p>
        </p:txBody>
      </p:sp>
    </p:spTree>
    <p:extLst>
      <p:ext uri="{BB962C8B-B14F-4D97-AF65-F5344CB8AC3E}">
        <p14:creationId xmlns:p14="http://schemas.microsoft.com/office/powerpoint/2010/main" val="429240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400" b="1" dirty="0"/>
              <a:t>T</a:t>
            </a:r>
            <a:r>
              <a:rPr lang="en-US" sz="2400" b="1" dirty="0" smtClean="0"/>
              <a:t>he </a:t>
            </a:r>
            <a:r>
              <a:rPr lang="en-US" sz="2400" b="1" dirty="0"/>
              <a:t>price-equals-value market </a:t>
            </a:r>
            <a:r>
              <a:rPr lang="en-US" sz="2400" b="1" dirty="0" smtClean="0"/>
              <a:t>hypothesis is </a:t>
            </a:r>
            <a:r>
              <a:rPr lang="en-US" b="1" dirty="0" smtClean="0"/>
              <a:t>false</a:t>
            </a:r>
          </a:p>
          <a:p>
            <a:pPr marL="0" indent="0">
              <a:buNone/>
            </a:pPr>
            <a:endParaRPr lang="en-US" sz="2400" b="1" dirty="0" smtClean="0"/>
          </a:p>
          <a:p>
            <a:pPr marL="0" indent="0">
              <a:buNone/>
            </a:pPr>
            <a:r>
              <a:rPr lang="en-US" sz="2400" b="1" dirty="0"/>
              <a:t>T</a:t>
            </a:r>
            <a:r>
              <a:rPr lang="en-US" sz="2400" b="1" dirty="0" smtClean="0"/>
              <a:t>he </a:t>
            </a:r>
            <a:r>
              <a:rPr lang="en-US" sz="2400" b="1" dirty="0"/>
              <a:t>hard-to-beat market </a:t>
            </a:r>
            <a:r>
              <a:rPr lang="en-US" sz="2400" b="1" dirty="0" smtClean="0"/>
              <a:t>hypothesis is </a:t>
            </a:r>
            <a:r>
              <a:rPr lang="en-US" b="1" dirty="0" smtClean="0"/>
              <a:t>true</a:t>
            </a:r>
          </a:p>
          <a:p>
            <a:pPr marL="0" indent="0">
              <a:buNone/>
            </a:pPr>
            <a:endParaRPr lang="en-US" sz="2400" b="1" dirty="0"/>
          </a:p>
          <a:p>
            <a:pPr marL="0" indent="0">
              <a:buNone/>
            </a:pPr>
            <a:r>
              <a:rPr lang="en-US" sz="2400" b="1" dirty="0"/>
              <a:t>W</a:t>
            </a:r>
            <a:r>
              <a:rPr lang="en-US" sz="2400" b="1" dirty="0" smtClean="0"/>
              <a:t>hy do so </a:t>
            </a:r>
            <a:r>
              <a:rPr lang="en-US" sz="2400" b="1" dirty="0"/>
              <a:t>many investors believe that markets are easy to </a:t>
            </a:r>
            <a:r>
              <a:rPr lang="en-US" sz="2400" b="1" dirty="0" smtClean="0"/>
              <a:t>beat?</a:t>
            </a:r>
            <a:endParaRPr lang="en-US" sz="2400" b="1" dirty="0"/>
          </a:p>
        </p:txBody>
      </p:sp>
    </p:spTree>
    <p:extLst>
      <p:ext uri="{BB962C8B-B14F-4D97-AF65-F5344CB8AC3E}">
        <p14:creationId xmlns:p14="http://schemas.microsoft.com/office/powerpoint/2010/main" val="15921521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sz="2200" b="1" dirty="0" smtClean="0"/>
              <a:t>Jennifer </a:t>
            </a:r>
            <a:r>
              <a:rPr lang="en-US" sz="2200" b="1" dirty="0"/>
              <a:t>Bender of State Street Global </a:t>
            </a:r>
            <a:r>
              <a:rPr lang="en-US" sz="2200" b="1" dirty="0" smtClean="0"/>
              <a:t>Investors said:</a:t>
            </a:r>
          </a:p>
          <a:p>
            <a:pPr marL="0" indent="0">
              <a:buNone/>
            </a:pPr>
            <a:endParaRPr lang="en-US" sz="2200" b="1" dirty="0" smtClean="0"/>
          </a:p>
          <a:p>
            <a:pPr marL="0" indent="0">
              <a:buNone/>
            </a:pPr>
            <a:r>
              <a:rPr lang="en-US" sz="2000" b="1" dirty="0" smtClean="0"/>
              <a:t>“</a:t>
            </a:r>
            <a:r>
              <a:rPr lang="en-US" sz="2000" b="1" dirty="0"/>
              <a:t>For smart beta, the end investor makes a decision to have exposure to certain </a:t>
            </a:r>
            <a:r>
              <a:rPr lang="en-US" sz="2000" b="1" dirty="0" smtClean="0"/>
              <a:t>factors… </a:t>
            </a:r>
          </a:p>
          <a:p>
            <a:pPr marL="0" indent="0">
              <a:buNone/>
            </a:pPr>
            <a:endParaRPr lang="en-US" sz="2000" b="1" dirty="0" smtClean="0"/>
          </a:p>
          <a:p>
            <a:pPr marL="0" indent="0">
              <a:buNone/>
            </a:pPr>
            <a:r>
              <a:rPr lang="en-US" sz="2000" b="1" dirty="0" smtClean="0"/>
              <a:t>This </a:t>
            </a:r>
            <a:r>
              <a:rPr lang="en-US" sz="2000" b="1" dirty="0"/>
              <a:t>is very different from, say, a traditional quantitative manager who would use </a:t>
            </a:r>
            <a:r>
              <a:rPr lang="en-US" sz="2000" b="1" dirty="0" smtClean="0"/>
              <a:t>factors… to </a:t>
            </a:r>
            <a:r>
              <a:rPr lang="en-US" sz="2000" b="1" dirty="0"/>
              <a:t>generate [market-beating] </a:t>
            </a:r>
            <a:r>
              <a:rPr lang="en-US" sz="2000" b="1" dirty="0" smtClean="0"/>
              <a:t>alpha… </a:t>
            </a:r>
          </a:p>
          <a:p>
            <a:pPr marL="0" indent="0">
              <a:buNone/>
            </a:pPr>
            <a:endParaRPr lang="en-US" sz="2000" b="1" dirty="0" smtClean="0"/>
          </a:p>
          <a:p>
            <a:pPr marL="0" indent="0">
              <a:buNone/>
            </a:pPr>
            <a:r>
              <a:rPr lang="en-US" sz="2000" b="1" dirty="0" smtClean="0"/>
              <a:t>[Q]</a:t>
            </a:r>
            <a:r>
              <a:rPr lang="en-US" sz="2000" b="1" dirty="0" err="1" smtClean="0"/>
              <a:t>uite</a:t>
            </a:r>
            <a:r>
              <a:rPr lang="en-US" sz="2000" b="1" dirty="0" smtClean="0"/>
              <a:t> </a:t>
            </a:r>
            <a:r>
              <a:rPr lang="en-US" sz="2000" b="1" dirty="0"/>
              <a:t>a bit of active returns can be explained by very simple rules-based factor </a:t>
            </a:r>
            <a:r>
              <a:rPr lang="en-US" sz="2000" b="1" dirty="0" smtClean="0"/>
              <a:t>portfolios</a:t>
            </a:r>
          </a:p>
          <a:p>
            <a:pPr marL="0" indent="0">
              <a:buNone/>
            </a:pPr>
            <a:r>
              <a:rPr lang="en-US" sz="2000" b="1" dirty="0" smtClean="0"/>
              <a:t> </a:t>
            </a:r>
          </a:p>
          <a:p>
            <a:pPr marL="0" indent="0">
              <a:buNone/>
            </a:pPr>
            <a:r>
              <a:rPr lang="en-US" sz="2000" b="1" dirty="0" smtClean="0"/>
              <a:t>And </a:t>
            </a:r>
            <a:r>
              <a:rPr lang="en-US" sz="2000" b="1" dirty="0"/>
              <a:t>that does present a challenge to active investing overall</a:t>
            </a:r>
            <a:r>
              <a:rPr lang="en-US" sz="2000" b="1" dirty="0" smtClean="0"/>
              <a:t>!”</a:t>
            </a:r>
            <a:endParaRPr lang="en-US" sz="2000" b="1" dirty="0"/>
          </a:p>
          <a:p>
            <a:endParaRPr lang="en-US" sz="2000" b="1" dirty="0"/>
          </a:p>
        </p:txBody>
      </p:sp>
    </p:spTree>
    <p:extLst>
      <p:ext uri="{BB962C8B-B14F-4D97-AF65-F5344CB8AC3E}">
        <p14:creationId xmlns:p14="http://schemas.microsoft.com/office/powerpoint/2010/main" val="2433912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 </a:t>
            </a:r>
            <a:r>
              <a:rPr lang="en-US" sz="2800" b="1" dirty="0">
                <a:latin typeface="+mn-lt"/>
              </a:rPr>
              <a:t>Behavioral efficient markets</a:t>
            </a:r>
            <a:r>
              <a:rPr lang="en-US" sz="2800" dirty="0">
                <a:latin typeface="+mn-lt"/>
              </a:rPr>
              <a:t/>
            </a:r>
            <a:br>
              <a:rPr lang="en-US" sz="2800" dirty="0">
                <a:latin typeface="+mn-lt"/>
              </a:rPr>
            </a:br>
            <a:endParaRPr lang="en-US" sz="2800" dirty="0">
              <a:latin typeface="+mn-lt"/>
            </a:endParaRPr>
          </a:p>
        </p:txBody>
      </p:sp>
      <p:sp>
        <p:nvSpPr>
          <p:cNvPr id="3" name="Content Placeholder 2"/>
          <p:cNvSpPr>
            <a:spLocks noGrp="1"/>
          </p:cNvSpPr>
          <p:nvPr>
            <p:ph idx="1"/>
          </p:nvPr>
        </p:nvSpPr>
        <p:spPr/>
        <p:txBody>
          <a:bodyPr>
            <a:normAutofit fontScale="85000" lnSpcReduction="10000"/>
          </a:bodyPr>
          <a:lstStyle/>
          <a:p>
            <a:pPr marL="0" lvl="0" indent="0">
              <a:buNone/>
            </a:pPr>
            <a:r>
              <a:rPr lang="en-US" dirty="0" smtClean="0"/>
              <a:t> </a:t>
            </a:r>
            <a:r>
              <a:rPr lang="en-US" dirty="0"/>
              <a:t>What is the joint hypothesis?</a:t>
            </a:r>
          </a:p>
          <a:p>
            <a:pPr marL="0" indent="0">
              <a:buNone/>
            </a:pPr>
            <a:r>
              <a:rPr lang="en-US" dirty="0"/>
              <a:t>You have the file “Factors-Students” from Chapter 10, and you calculated regressions of each of 4 mutual fund by the CAPM, 3-factor, and 5-factor asset pricing models. The “alpha” of each fund by each asset pricing model is its excess returns. (The estimated alpha of each fund by each asset pricing model is the intercept of the regression)</a:t>
            </a:r>
          </a:p>
          <a:p>
            <a:pPr marL="0" indent="0">
              <a:buNone/>
            </a:pPr>
            <a:r>
              <a:rPr lang="en-US" dirty="0"/>
              <a:t>Look at the alphas of each fund by each of the asset pricing models. Are the alphas of each fund the same by the 3 models or are they different? What do the alphas tell us about market efficiency? How do they illustrate the joint hypothesis?</a:t>
            </a:r>
          </a:p>
          <a:p>
            <a:pPr marL="0" indent="0">
              <a:buNone/>
            </a:pPr>
            <a:r>
              <a:rPr lang="en-US" dirty="0"/>
              <a:t> </a:t>
            </a:r>
          </a:p>
          <a:p>
            <a:endParaRPr lang="en-US" dirty="0"/>
          </a:p>
        </p:txBody>
      </p:sp>
    </p:spTree>
    <p:extLst>
      <p:ext uri="{BB962C8B-B14F-4D97-AF65-F5344CB8AC3E}">
        <p14:creationId xmlns:p14="http://schemas.microsoft.com/office/powerpoint/2010/main" val="31289735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sp>
        <p:nvSpPr>
          <p:cNvPr id="3" name="Content Placeholder 2"/>
          <p:cNvSpPr>
            <a:spLocks noGrp="1"/>
          </p:cNvSpPr>
          <p:nvPr>
            <p:ph idx="1"/>
          </p:nvPr>
        </p:nvSpPr>
        <p:spPr/>
        <p:txBody>
          <a:bodyPr>
            <a:normAutofit fontScale="92500" lnSpcReduction="10000"/>
          </a:bodyPr>
          <a:lstStyle/>
          <a:p>
            <a:pPr marL="0" lvl="0" indent="0">
              <a:buNone/>
            </a:pPr>
            <a:r>
              <a:rPr lang="en-US" sz="2400" b="1" dirty="0" smtClean="0"/>
              <a:t>Question</a:t>
            </a:r>
          </a:p>
          <a:p>
            <a:pPr marL="0" lvl="0" indent="0">
              <a:buNone/>
            </a:pPr>
            <a:endParaRPr lang="en-US" sz="2400" b="1" dirty="0"/>
          </a:p>
          <a:p>
            <a:pPr marL="0" lvl="0" indent="0">
              <a:buNone/>
            </a:pPr>
            <a:r>
              <a:rPr lang="en-US" sz="2400" b="1" dirty="0" smtClean="0"/>
              <a:t>Excel </a:t>
            </a:r>
            <a:r>
              <a:rPr lang="en-US" sz="2400" b="1" dirty="0"/>
              <a:t>file “factors-Students” includes monthly factor returns of 5 factors, market, small-large, value-growth, profitability, and investment. Factor returns are returns minus Treasury-bill returns that proxy for the risk free returns. It also includes monthly returns minus Treasury-bill returns of four mutual funds:</a:t>
            </a:r>
          </a:p>
          <a:p>
            <a:pPr marL="0" indent="0">
              <a:buNone/>
            </a:pPr>
            <a:endParaRPr lang="en-US" sz="2400" b="1" dirty="0" smtClean="0"/>
          </a:p>
          <a:p>
            <a:pPr marL="0" indent="0">
              <a:buNone/>
            </a:pPr>
            <a:r>
              <a:rPr lang="en-US" sz="2400" b="1" dirty="0" smtClean="0"/>
              <a:t>VISGX </a:t>
            </a:r>
            <a:r>
              <a:rPr lang="en-US" sz="2400" b="1" dirty="0"/>
              <a:t>- Vanguard Small Capitalization Growth Index Fund</a:t>
            </a:r>
          </a:p>
          <a:p>
            <a:pPr marL="0" indent="0">
              <a:buNone/>
            </a:pPr>
            <a:r>
              <a:rPr lang="en-US" sz="2400" b="1" dirty="0"/>
              <a:t>VISVX  - Vanguard Small Capitalization Value Index </a:t>
            </a:r>
            <a:r>
              <a:rPr lang="en-US" sz="2400" b="1" dirty="0" smtClean="0"/>
              <a:t>Fund</a:t>
            </a:r>
            <a:endParaRPr lang="en-US" sz="2400" b="1" dirty="0"/>
          </a:p>
          <a:p>
            <a:pPr marL="0" indent="0">
              <a:buNone/>
            </a:pPr>
            <a:r>
              <a:rPr lang="en-US" sz="2400" b="1" dirty="0" smtClean="0"/>
              <a:t>VUVLX  </a:t>
            </a:r>
            <a:r>
              <a:rPr lang="en-US" sz="2400" b="1" dirty="0"/>
              <a:t>- Vanguard US </a:t>
            </a:r>
            <a:r>
              <a:rPr lang="en-US" sz="2400" b="1" dirty="0" smtClean="0"/>
              <a:t>Value</a:t>
            </a:r>
            <a:endParaRPr lang="en-US" sz="2400" b="1" dirty="0"/>
          </a:p>
          <a:p>
            <a:pPr marL="0" indent="0">
              <a:buNone/>
            </a:pPr>
            <a:r>
              <a:rPr lang="en-US" sz="2400" b="1" dirty="0"/>
              <a:t>VIGRX  - Vanguard Growth Index Fund 	 </a:t>
            </a:r>
          </a:p>
          <a:p>
            <a:endParaRPr lang="en-US" sz="2400" b="1" dirty="0"/>
          </a:p>
        </p:txBody>
      </p:sp>
    </p:spTree>
    <p:extLst>
      <p:ext uri="{BB962C8B-B14F-4D97-AF65-F5344CB8AC3E}">
        <p14:creationId xmlns:p14="http://schemas.microsoft.com/office/powerpoint/2010/main" val="19898503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graphicFrame>
        <p:nvGraphicFramePr>
          <p:cNvPr id="4" name="Content Placeholder 3"/>
          <p:cNvGraphicFramePr>
            <a:graphicFrameLocks noGrp="1"/>
          </p:cNvGraphicFramePr>
          <p:nvPr>
            <p:ph idx="1"/>
            <p:extLst/>
          </p:nvPr>
        </p:nvGraphicFramePr>
        <p:xfrm>
          <a:off x="628658" y="1764983"/>
          <a:ext cx="7886700" cy="7272886"/>
        </p:xfrm>
        <a:graphic>
          <a:graphicData uri="http://schemas.openxmlformats.org/drawingml/2006/table">
            <a:tbl>
              <a:tblPr>
                <a:tableStyleId>{5C22544A-7EE6-4342-B048-85BDC9FD1C3A}</a:tableStyleId>
              </a:tblPr>
              <a:tblGrid>
                <a:gridCol w="394335"/>
                <a:gridCol w="394335"/>
                <a:gridCol w="394335"/>
                <a:gridCol w="394335"/>
                <a:gridCol w="394335"/>
                <a:gridCol w="394335"/>
                <a:gridCol w="394335"/>
                <a:gridCol w="394335"/>
                <a:gridCol w="394335"/>
                <a:gridCol w="394335"/>
                <a:gridCol w="394335"/>
                <a:gridCol w="394335"/>
                <a:gridCol w="394335"/>
                <a:gridCol w="394335"/>
                <a:gridCol w="394335"/>
                <a:gridCol w="394335"/>
                <a:gridCol w="394335"/>
                <a:gridCol w="394335"/>
                <a:gridCol w="394335"/>
                <a:gridCol w="394335"/>
              </a:tblGrid>
              <a:tr h="364202">
                <a:tc gridSpan="2">
                  <a:txBody>
                    <a:bodyPr/>
                    <a:lstStyle/>
                    <a:p>
                      <a:pPr algn="l" fontAlgn="ctr"/>
                      <a:r>
                        <a:rPr lang="en-US" sz="1400" u="none" strike="noStrike" dirty="0">
                          <a:effectLst/>
                        </a:rPr>
                        <a:t> 5 Factors</a:t>
                      </a:r>
                      <a:endParaRPr lang="en-US" sz="1400" b="1" i="0" u="none" strike="noStrike" dirty="0">
                        <a:solidFill>
                          <a:srgbClr val="000000"/>
                        </a:solidFill>
                        <a:effectLst/>
                        <a:latin typeface="Calibri" panose="020F0502020204030204" pitchFamily="34" charset="0"/>
                      </a:endParaRPr>
                    </a:p>
                  </a:txBody>
                  <a:tcPr marL="6161" marR="6161" marT="6161" marB="0" anchor="ctr"/>
                </a:tc>
                <a:tc hMerge="1">
                  <a:txBody>
                    <a:bodyPr/>
                    <a:lstStyle/>
                    <a:p>
                      <a:endParaRPr lang="en-US"/>
                    </a:p>
                  </a:txBody>
                  <a:tcPr/>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91105">
                <a:tc>
                  <a:txBody>
                    <a:bodyPr/>
                    <a:lstStyle/>
                    <a:p>
                      <a:pPr algn="l" fontAlgn="b"/>
                      <a:endParaRPr lang="en-US" sz="14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9">
                  <a:txBody>
                    <a:bodyPr/>
                    <a:lstStyle/>
                    <a:p>
                      <a:pPr algn="l" fontAlgn="b"/>
                      <a:r>
                        <a:rPr lang="en-US" sz="1600" u="none" strike="noStrike" dirty="0">
                          <a:effectLst/>
                        </a:rPr>
                        <a:t>Mkt-RF is the return on a portfolio of all US stocks minus the return on Treasury bills</a:t>
                      </a:r>
                      <a:endParaRPr lang="en-US" sz="1600" b="0" i="0" u="none" strike="noStrike" dirty="0">
                        <a:solidFill>
                          <a:srgbClr val="000000"/>
                        </a:solidFill>
                        <a:effectLst/>
                        <a:latin typeface="Calibri" panose="020F0502020204030204" pitchFamily="34" charset="0"/>
                      </a:endParaRPr>
                    </a:p>
                  </a:txBody>
                  <a:tcPr marL="6161" marR="6161" marT="616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91105">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16">
                  <a:txBody>
                    <a:bodyPr/>
                    <a:lstStyle/>
                    <a:p>
                      <a:pPr algn="l" fontAlgn="ctr"/>
                      <a:r>
                        <a:rPr lang="en-US" sz="1600" u="none" strike="noStrike" dirty="0">
                          <a:effectLst/>
                        </a:rPr>
                        <a:t>SMB (Small Minus Big) is the return on a small stock portfolio (small market capitalization) minus the return on big stock portfolio (large market capitalization</a:t>
                      </a:r>
                      <a:endParaRPr lang="en-US" sz="1600" b="0" i="0" u="none" strike="noStrike" dirty="0">
                        <a:solidFill>
                          <a:srgbClr val="000000"/>
                        </a:solidFill>
                        <a:effectLst/>
                        <a:latin typeface="Calibri" panose="020F0502020204030204" pitchFamily="34" charset="0"/>
                      </a:endParaRPr>
                    </a:p>
                  </a:txBody>
                  <a:tcPr marL="6161" marR="6161" marT="6161"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91105">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15">
                  <a:txBody>
                    <a:bodyPr/>
                    <a:lstStyle/>
                    <a:p>
                      <a:pPr algn="l" fontAlgn="b"/>
                      <a:r>
                        <a:rPr lang="en-US" sz="1600" u="none" strike="noStrike" dirty="0">
                          <a:effectLst/>
                        </a:rPr>
                        <a:t>HML (High Minus Low) is the return on a value portfolio (high ratio of book to market) minus the return on a growth portfolio (low ratio of book to market)</a:t>
                      </a:r>
                      <a:endParaRPr lang="en-US" sz="1600" b="0" i="0" u="none" strike="noStrike" dirty="0">
                        <a:solidFill>
                          <a:srgbClr val="000000"/>
                        </a:solidFill>
                        <a:effectLst/>
                        <a:latin typeface="Calibri" panose="020F0502020204030204" pitchFamily="34" charset="0"/>
                      </a:endParaRPr>
                    </a:p>
                  </a:txBody>
                  <a:tcPr marL="6161" marR="6161" marT="616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91105">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14">
                  <a:txBody>
                    <a:bodyPr/>
                    <a:lstStyle/>
                    <a:p>
                      <a:pPr algn="l" fontAlgn="ctr"/>
                      <a:r>
                        <a:rPr lang="en-US" sz="1600" u="none" strike="noStrike" dirty="0">
                          <a:effectLst/>
                        </a:rPr>
                        <a:t>RMW (Robust Minus Weak) is the return on a robust operating profitability portfolio minus the return on a weak operating profitability portfolio</a:t>
                      </a:r>
                      <a:endParaRPr lang="en-US" sz="1600" b="0" i="0" u="none" strike="noStrike" dirty="0">
                        <a:solidFill>
                          <a:srgbClr val="000000"/>
                        </a:solidFill>
                        <a:effectLst/>
                        <a:latin typeface="Calibri" panose="020F0502020204030204" pitchFamily="34" charset="0"/>
                      </a:endParaRPr>
                    </a:p>
                  </a:txBody>
                  <a:tcPr marL="6161" marR="6161" marT="6161"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91105">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20">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smtClean="0">
                          <a:effectLst/>
                        </a:rPr>
                        <a:t>CMA (Conservative Minus Aggressive) is the return on a conservative investment portfolio minus the return on an aggressive investment portfolio</a:t>
                      </a:r>
                      <a:endParaRPr lang="en-US" sz="1600" b="0" i="0" u="none" strike="noStrike" dirty="0" smtClean="0">
                        <a:solidFill>
                          <a:srgbClr val="000000"/>
                        </a:solidFill>
                        <a:effectLst/>
                        <a:latin typeface="Calibri" panose="020F0502020204030204" pitchFamily="34" charset="0"/>
                      </a:endParaRPr>
                    </a:p>
                    <a:p>
                      <a:pPr algn="l" fontAlgn="b"/>
                      <a:endParaRPr lang="en-US" sz="1600" b="0" i="0" u="none" strike="noStrike" dirty="0">
                        <a:solidFill>
                          <a:srgbClr val="000000"/>
                        </a:solidFill>
                        <a:effectLst/>
                        <a:latin typeface="Calibri" panose="020F0502020204030204" pitchFamily="34" charset="0"/>
                      </a:endParaRPr>
                    </a:p>
                  </a:txBody>
                  <a:tcPr marL="6161" marR="6161" marT="616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1105">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15">
                  <a:txBody>
                    <a:bodyPr/>
                    <a:lstStyle/>
                    <a:p>
                      <a:pPr algn="l" fontAlgn="ctr"/>
                      <a:endParaRPr lang="en-US" sz="1400" b="0" i="0" u="none" strike="noStrike" dirty="0">
                        <a:solidFill>
                          <a:srgbClr val="000000"/>
                        </a:solidFill>
                        <a:effectLst/>
                        <a:latin typeface="Calibri" panose="020F0502020204030204" pitchFamily="34" charset="0"/>
                      </a:endParaRPr>
                    </a:p>
                  </a:txBody>
                  <a:tcPr marL="6161" marR="6161" marT="6161"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84373">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544031">
                <a:tc gridSpan="20">
                  <a:txBody>
                    <a:bodyPr/>
                    <a:lstStyle/>
                    <a:p>
                      <a:pPr algn="l" fontAlgn="b"/>
                      <a:r>
                        <a:rPr lang="en-US" sz="1200" u="none" strike="noStrike" dirty="0" smtClean="0">
                          <a:effectLst/>
                        </a:rPr>
                        <a:t>. </a:t>
                      </a:r>
                      <a:endParaRPr lang="en-US" sz="1200" b="0" i="0" u="none" strike="noStrike" dirty="0">
                        <a:solidFill>
                          <a:srgbClr val="000000"/>
                        </a:solidFill>
                        <a:effectLst/>
                        <a:latin typeface="Calibri" panose="020F0502020204030204" pitchFamily="34" charset="0"/>
                      </a:endParaRPr>
                    </a:p>
                  </a:txBody>
                  <a:tcPr marL="6161" marR="6161" marT="616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1105">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r>
              <a:tr h="191105">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161" marR="6161" marT="6161" marB="0" anchor="b"/>
                </a:tc>
                <a:tc>
                  <a:txBody>
                    <a:bodyPr/>
                    <a:lstStyle/>
                    <a:p>
                      <a:pPr algn="l" fontAlgn="b"/>
                      <a:endParaRPr lang="en-US" sz="700" b="0" i="0" u="none" strike="noStrike" dirty="0">
                        <a:solidFill>
                          <a:srgbClr val="000000"/>
                        </a:solidFill>
                        <a:effectLst/>
                        <a:latin typeface="Calibri" panose="020F0502020204030204" pitchFamily="34" charset="0"/>
                      </a:endParaRPr>
                    </a:p>
                  </a:txBody>
                  <a:tcPr marL="6161" marR="6161" marT="6161" marB="0" anchor="b"/>
                </a:tc>
              </a:tr>
            </a:tbl>
          </a:graphicData>
        </a:graphic>
      </p:graphicFrame>
    </p:spTree>
    <p:extLst>
      <p:ext uri="{BB962C8B-B14F-4D97-AF65-F5344CB8AC3E}">
        <p14:creationId xmlns:p14="http://schemas.microsoft.com/office/powerpoint/2010/main" val="2511682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sp>
        <p:nvSpPr>
          <p:cNvPr id="3" name="Content Placeholder 2"/>
          <p:cNvSpPr>
            <a:spLocks noGrp="1"/>
          </p:cNvSpPr>
          <p:nvPr>
            <p:ph idx="1"/>
          </p:nvPr>
        </p:nvSpPr>
        <p:spPr/>
        <p:txBody>
          <a:bodyPr>
            <a:normAutofit/>
          </a:bodyPr>
          <a:lstStyle/>
          <a:p>
            <a:pPr marL="0" lvl="0" indent="0">
              <a:buNone/>
            </a:pPr>
            <a:r>
              <a:rPr lang="en-US" dirty="0"/>
              <a:t>	 </a:t>
            </a:r>
          </a:p>
          <a:p>
            <a:pPr marL="0" indent="0">
              <a:buNone/>
            </a:pPr>
            <a:r>
              <a:rPr lang="en-US" sz="2000" b="1" dirty="0"/>
              <a:t>Examine the returns minus Treasury-bill returns of each mutual fund by the CAPM, 3-factor model, and 5-factor </a:t>
            </a:r>
            <a:r>
              <a:rPr lang="en-US" sz="2000" b="1" dirty="0" smtClean="0"/>
              <a:t>model </a:t>
            </a:r>
          </a:p>
          <a:p>
            <a:pPr marL="0" indent="0">
              <a:buNone/>
            </a:pPr>
            <a:endParaRPr lang="en-US" sz="2000" b="1" dirty="0" smtClean="0"/>
          </a:p>
          <a:p>
            <a:pPr marL="0" indent="0">
              <a:buNone/>
            </a:pPr>
            <a:r>
              <a:rPr lang="en-US" sz="2000" b="1" dirty="0" smtClean="0"/>
              <a:t>What </a:t>
            </a:r>
            <a:r>
              <a:rPr lang="en-US" sz="2000" b="1" dirty="0"/>
              <a:t>are the betas of each factor according to each model? </a:t>
            </a:r>
            <a:endParaRPr lang="en-US" sz="2000" b="1" dirty="0" smtClean="0"/>
          </a:p>
          <a:p>
            <a:pPr marL="0" indent="0">
              <a:buNone/>
            </a:pPr>
            <a:endParaRPr lang="en-US" sz="2000" b="1" dirty="0" smtClean="0"/>
          </a:p>
          <a:p>
            <a:pPr marL="0" indent="0">
              <a:buNone/>
            </a:pPr>
            <a:r>
              <a:rPr lang="en-US" sz="2000" b="1" dirty="0" smtClean="0"/>
              <a:t>How </a:t>
            </a:r>
            <a:r>
              <a:rPr lang="en-US" sz="2000" b="1" dirty="0"/>
              <a:t>do you interpret the betas? </a:t>
            </a:r>
            <a:endParaRPr lang="en-US" sz="2000" b="1" dirty="0" smtClean="0"/>
          </a:p>
          <a:p>
            <a:pPr marL="0" indent="0">
              <a:buNone/>
            </a:pPr>
            <a:r>
              <a:rPr lang="en-US" sz="2000" b="1" dirty="0" smtClean="0"/>
              <a:t>Are </a:t>
            </a:r>
            <a:r>
              <a:rPr lang="en-US" sz="2000" b="1" dirty="0"/>
              <a:t>the betas consistent with the names of the funds? </a:t>
            </a:r>
            <a:endParaRPr lang="en-US" sz="2000" b="1" dirty="0" smtClean="0"/>
          </a:p>
          <a:p>
            <a:pPr marL="0" indent="0">
              <a:buNone/>
            </a:pPr>
            <a:endParaRPr lang="en-US" sz="2000" b="1" dirty="0" smtClean="0"/>
          </a:p>
          <a:p>
            <a:pPr marL="0" indent="0">
              <a:buNone/>
            </a:pPr>
            <a:r>
              <a:rPr lang="en-US" sz="2000" b="1" dirty="0" smtClean="0"/>
              <a:t>How </a:t>
            </a:r>
            <a:r>
              <a:rPr lang="en-US" sz="2000" b="1" dirty="0"/>
              <a:t>are the betas similar or different across the 3 models?</a:t>
            </a:r>
          </a:p>
          <a:p>
            <a:endParaRPr lang="en-US" sz="2000" dirty="0"/>
          </a:p>
          <a:p>
            <a:endParaRPr lang="en-US" dirty="0"/>
          </a:p>
        </p:txBody>
      </p:sp>
    </p:spTree>
    <p:extLst>
      <p:ext uri="{BB962C8B-B14F-4D97-AF65-F5344CB8AC3E}">
        <p14:creationId xmlns:p14="http://schemas.microsoft.com/office/powerpoint/2010/main" val="33535378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graphicFrame>
        <p:nvGraphicFramePr>
          <p:cNvPr id="4" name="Content Placeholder 3"/>
          <p:cNvGraphicFramePr>
            <a:graphicFrameLocks noGrp="1"/>
          </p:cNvGraphicFramePr>
          <p:nvPr>
            <p:ph idx="1"/>
            <p:extLst/>
          </p:nvPr>
        </p:nvGraphicFramePr>
        <p:xfrm>
          <a:off x="628653" y="1446833"/>
          <a:ext cx="8029211" cy="4259485"/>
        </p:xfrm>
        <a:graphic>
          <a:graphicData uri="http://schemas.openxmlformats.org/drawingml/2006/table">
            <a:tbl>
              <a:tblPr>
                <a:tableStyleId>{5C22544A-7EE6-4342-B048-85BDC9FD1C3A}</a:tableStyleId>
              </a:tblPr>
              <a:tblGrid>
                <a:gridCol w="765066"/>
                <a:gridCol w="753113"/>
                <a:gridCol w="765066"/>
                <a:gridCol w="765066"/>
                <a:gridCol w="765066"/>
                <a:gridCol w="765066"/>
                <a:gridCol w="765066"/>
                <a:gridCol w="657479"/>
                <a:gridCol w="653494"/>
                <a:gridCol w="705295"/>
                <a:gridCol w="669434"/>
              </a:tblGrid>
              <a:tr h="875104">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Mkt-RF</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SMB</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HML</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RMW</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CMA</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RF</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VISGX-RF</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VISVX-RF</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VUVLX-RF</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a:effectLst/>
                        </a:rPr>
                        <a:t>VIGRX-RF</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200605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-3.57</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-3.01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2.79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1.32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-6.39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-4.26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-3.48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-3.99</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200606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-0.35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-0.38</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1.49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-1.20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0.69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-0.62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-0.76</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200607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-0.78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-3.64</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3.42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1.72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0.96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-5.70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-1.86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0.70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-2.42</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200608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2.03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-1.78</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-1.82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2.14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1.77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1.90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2.26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2.58</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200609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1.84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-1.35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1.63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0.53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2.20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2.43</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200610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3.23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1.87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0.52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-0.95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0.23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0.41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5.25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4.41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2.20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3.03</a:t>
                      </a:r>
                      <a:endParaRPr lang="en-US" sz="1600" b="0" i="0" u="none" strike="noStrike">
                        <a:solidFill>
                          <a:srgbClr val="000000"/>
                        </a:solidFill>
                        <a:effectLst/>
                        <a:latin typeface="Calibri" panose="020F0502020204030204" pitchFamily="34" charset="0"/>
                      </a:endParaRPr>
                    </a:p>
                  </a:txBody>
                  <a:tcPr marL="9525" marR="9525" marT="9525" marB="0" anchor="b"/>
                </a:tc>
              </a:tr>
              <a:tr h="483483">
                <a:tc>
                  <a:txBody>
                    <a:bodyPr/>
                    <a:lstStyle/>
                    <a:p>
                      <a:pPr algn="r" fontAlgn="b"/>
                      <a:r>
                        <a:rPr lang="en-US" sz="1600" u="none" strike="noStrike">
                          <a:effectLst/>
                        </a:rPr>
                        <a:t>200611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1.71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0.77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0.53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-0.16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-0.85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0.42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2.71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2.62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0.32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1.77</a:t>
                      </a:r>
                      <a:endParaRPr lang="en-US"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0775750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br>
              <a:rPr lang="en-US" sz="2800" b="1" dirty="0" smtClean="0">
                <a:latin typeface="+mn-lt"/>
              </a:rPr>
            </a:br>
            <a:r>
              <a:rPr lang="en-US" sz="2400" b="1" dirty="0">
                <a:latin typeface="+mn-lt"/>
              </a:rPr>
              <a:t>VISGX - Vanguard Small Capitalization Growth Index Fund</a:t>
            </a:r>
          </a:p>
        </p:txBody>
      </p:sp>
      <p:graphicFrame>
        <p:nvGraphicFramePr>
          <p:cNvPr id="4" name="Content Placeholder 3"/>
          <p:cNvGraphicFramePr>
            <a:graphicFrameLocks noGrp="1"/>
          </p:cNvGraphicFramePr>
          <p:nvPr>
            <p:ph idx="1"/>
            <p:extLst/>
          </p:nvPr>
        </p:nvGraphicFramePr>
        <p:xfrm>
          <a:off x="1608880" y="2176039"/>
          <a:ext cx="6273478" cy="3345084"/>
        </p:xfrm>
        <a:graphic>
          <a:graphicData uri="http://schemas.openxmlformats.org/drawingml/2006/table">
            <a:tbl>
              <a:tblPr>
                <a:tableStyleId>{5C22544A-7EE6-4342-B048-85BDC9FD1C3A}</a:tableStyleId>
              </a:tblPr>
              <a:tblGrid>
                <a:gridCol w="1505635"/>
                <a:gridCol w="1756573"/>
                <a:gridCol w="1505635"/>
                <a:gridCol w="1505635"/>
              </a:tblGrid>
              <a:tr h="548375">
                <a:tc>
                  <a:txBody>
                    <a:bodyPr/>
                    <a:lstStyle/>
                    <a:p>
                      <a:pPr algn="l" fontAlgn="b"/>
                      <a:r>
                        <a:rPr lang="en-US" sz="1600" u="none" strike="noStrike" dirty="0">
                          <a:effectLst/>
                        </a:rPr>
                        <a:t>VISGX-RF</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548375">
                <a:tc>
                  <a:txBody>
                    <a:bodyPr/>
                    <a:lstStyle/>
                    <a:p>
                      <a:pPr algn="l" fontAlgn="b"/>
                      <a:r>
                        <a:rPr lang="en-US" sz="1600" u="none" strike="noStrike" dirty="0">
                          <a:effectLst/>
                        </a:rPr>
                        <a:t>CAPM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575792">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548375">
                <a:tc>
                  <a:txBody>
                    <a:bodyPr/>
                    <a:lstStyle/>
                    <a:p>
                      <a:pPr algn="ctr" fontAlgn="b"/>
                      <a:r>
                        <a:rPr lang="en-US" sz="1600" u="none" strike="noStrike" dirty="0">
                          <a:effectLst/>
                        </a:rPr>
                        <a:t> </a:t>
                      </a:r>
                      <a:endParaRPr lang="en-US" sz="1600" b="0"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Coefficients</a:t>
                      </a:r>
                      <a:endParaRPr lang="en-US" sz="16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t Stat</a:t>
                      </a:r>
                      <a:endParaRPr lang="en-US" sz="16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P-value</a:t>
                      </a:r>
                      <a:endParaRPr lang="en-US" sz="1600" b="0" i="1" u="none" strike="noStrike">
                        <a:solidFill>
                          <a:srgbClr val="000000"/>
                        </a:solidFill>
                        <a:effectLst/>
                        <a:latin typeface="Calibri" panose="020F0502020204030204" pitchFamily="34" charset="0"/>
                      </a:endParaRPr>
                    </a:p>
                  </a:txBody>
                  <a:tcPr marL="9525" marR="9525" marT="9525" marB="0" anchor="b"/>
                </a:tc>
              </a:tr>
              <a:tr h="548375">
                <a:tc>
                  <a:txBody>
                    <a:bodyPr/>
                    <a:lstStyle/>
                    <a:p>
                      <a:pPr algn="l" fontAlgn="b"/>
                      <a:r>
                        <a:rPr lang="en-US" sz="1600" u="none" strike="noStrike" dirty="0">
                          <a:effectLst/>
                        </a:rPr>
                        <a:t>Intercept</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-0.07</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-0.42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0.68</a:t>
                      </a:r>
                      <a:endParaRPr lang="en-US" sz="1600" b="0" i="0" u="none" strike="noStrike">
                        <a:solidFill>
                          <a:srgbClr val="000000"/>
                        </a:solidFill>
                        <a:effectLst/>
                        <a:latin typeface="Calibri" panose="020F0502020204030204" pitchFamily="34" charset="0"/>
                      </a:endParaRPr>
                    </a:p>
                  </a:txBody>
                  <a:tcPr marL="9525" marR="9525" marT="9525" marB="0" anchor="b"/>
                </a:tc>
              </a:tr>
              <a:tr h="575792">
                <a:tc>
                  <a:txBody>
                    <a:bodyPr/>
                    <a:lstStyle/>
                    <a:p>
                      <a:pPr algn="l" fontAlgn="b"/>
                      <a:r>
                        <a:rPr lang="en-US" sz="1600" u="none" strike="noStrike">
                          <a:effectLst/>
                        </a:rPr>
                        <a:t>Mkt-RF</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1.23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31.47</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4670163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VISGX </a:t>
            </a:r>
            <a:r>
              <a:rPr lang="en-US" sz="2400" dirty="0"/>
              <a:t>is a small growth </a:t>
            </a:r>
            <a:r>
              <a:rPr lang="en-US" sz="2400" dirty="0" smtClean="0"/>
              <a:t>fund</a:t>
            </a:r>
          </a:p>
          <a:p>
            <a:pPr marL="0" indent="0">
              <a:buNone/>
            </a:pPr>
            <a:endParaRPr lang="en-US" sz="2400" dirty="0"/>
          </a:p>
          <a:p>
            <a:pPr marL="0" indent="0">
              <a:buNone/>
            </a:pPr>
            <a:r>
              <a:rPr lang="en-US" sz="2400" dirty="0" smtClean="0"/>
              <a:t>Based </a:t>
            </a:r>
            <a:r>
              <a:rPr lang="en-US" sz="2400" dirty="0"/>
              <a:t>on the </a:t>
            </a:r>
            <a:r>
              <a:rPr lang="en-US" sz="2400" dirty="0" smtClean="0"/>
              <a:t>CAPM (1-factor model) it has a market-factor beta of 1.23</a:t>
            </a:r>
          </a:p>
          <a:p>
            <a:pPr marL="0" indent="0">
              <a:buNone/>
            </a:pPr>
            <a:endParaRPr lang="en-US" sz="2400" dirty="0"/>
          </a:p>
          <a:p>
            <a:pPr marL="0" indent="0">
              <a:buNone/>
            </a:pPr>
            <a:r>
              <a:rPr lang="en-US" sz="2400" dirty="0" smtClean="0"/>
              <a:t>So when the return of the stock market increases by 1 percentage point, the return </a:t>
            </a:r>
            <a:r>
              <a:rPr lang="en-US" sz="2400" dirty="0"/>
              <a:t>of </a:t>
            </a:r>
            <a:r>
              <a:rPr lang="en-US" sz="2400" dirty="0" smtClean="0"/>
              <a:t>VISGX can be expected to increase by 1.23 percentage points</a:t>
            </a:r>
            <a:endParaRPr lang="en-US" sz="2400" dirty="0"/>
          </a:p>
        </p:txBody>
      </p:sp>
    </p:spTree>
    <p:extLst>
      <p:ext uri="{BB962C8B-B14F-4D97-AF65-F5344CB8AC3E}">
        <p14:creationId xmlns:p14="http://schemas.microsoft.com/office/powerpoint/2010/main" val="20490016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br>
              <a:rPr lang="en-US" sz="2800" b="1" dirty="0" smtClean="0">
                <a:latin typeface="+mn-lt"/>
              </a:rPr>
            </a:br>
            <a:r>
              <a:rPr lang="en-US" sz="2400" b="1" dirty="0">
                <a:latin typeface="+mn-lt"/>
              </a:rPr>
              <a:t>VISGX - Vanguard Small Capitalization Growth Index Fund</a:t>
            </a:r>
          </a:p>
        </p:txBody>
      </p:sp>
      <p:graphicFrame>
        <p:nvGraphicFramePr>
          <p:cNvPr id="4" name="Content Placeholder 3"/>
          <p:cNvGraphicFramePr>
            <a:graphicFrameLocks noGrp="1"/>
          </p:cNvGraphicFramePr>
          <p:nvPr>
            <p:ph idx="1"/>
            <p:extLst/>
          </p:nvPr>
        </p:nvGraphicFramePr>
        <p:xfrm>
          <a:off x="1446835" y="1690691"/>
          <a:ext cx="6701742" cy="4209563"/>
        </p:xfrm>
        <a:graphic>
          <a:graphicData uri="http://schemas.openxmlformats.org/drawingml/2006/table">
            <a:tbl>
              <a:tblPr>
                <a:tableStyleId>{5C22544A-7EE6-4342-B048-85BDC9FD1C3A}</a:tableStyleId>
              </a:tblPr>
              <a:tblGrid>
                <a:gridCol w="1478688"/>
                <a:gridCol w="1883714"/>
                <a:gridCol w="1629159"/>
                <a:gridCol w="1710181"/>
              </a:tblGrid>
              <a:tr h="496924">
                <a:tc gridSpan="2">
                  <a:txBody>
                    <a:bodyPr/>
                    <a:lstStyle/>
                    <a:p>
                      <a:pPr algn="l" fontAlgn="b"/>
                      <a:r>
                        <a:rPr lang="en-US" sz="1600" u="none" strike="noStrike" dirty="0">
                          <a:effectLst/>
                        </a:rPr>
                        <a:t>3-Factor Model</a:t>
                      </a:r>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522907">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549052">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522907">
                <a:tc>
                  <a:txBody>
                    <a:bodyPr/>
                    <a:lstStyle/>
                    <a:p>
                      <a:pPr algn="ctr" fontAlgn="b"/>
                      <a:r>
                        <a:rPr lang="en-US" sz="1600" u="none" strike="noStrike" dirty="0">
                          <a:effectLst/>
                        </a:rPr>
                        <a:t> </a:t>
                      </a:r>
                      <a:endParaRPr lang="en-US" sz="1600" b="0"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Coefficients</a:t>
                      </a:r>
                      <a:endParaRPr lang="en-US" sz="16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t Stat</a:t>
                      </a:r>
                      <a:endParaRPr lang="en-US" sz="16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P-value</a:t>
                      </a:r>
                      <a:endParaRPr lang="en-US" sz="1600" b="0" i="1" u="none" strike="noStrike">
                        <a:solidFill>
                          <a:srgbClr val="000000"/>
                        </a:solidFill>
                        <a:effectLst/>
                        <a:latin typeface="Calibri" panose="020F0502020204030204" pitchFamily="34" charset="0"/>
                      </a:endParaRPr>
                    </a:p>
                  </a:txBody>
                  <a:tcPr marL="9525" marR="9525" marT="9525" marB="0" anchor="b"/>
                </a:tc>
              </a:tr>
              <a:tr h="522907">
                <a:tc>
                  <a:txBody>
                    <a:bodyPr/>
                    <a:lstStyle/>
                    <a:p>
                      <a:pPr algn="l" fontAlgn="b"/>
                      <a:r>
                        <a:rPr lang="en-US" sz="1600" u="none" strike="noStrike" dirty="0">
                          <a:effectLst/>
                        </a:rPr>
                        <a:t>Intercept</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-0.37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0.71</a:t>
                      </a:r>
                      <a:endParaRPr lang="en-US" sz="1600" b="0" i="0" u="none" strike="noStrike">
                        <a:solidFill>
                          <a:srgbClr val="000000"/>
                        </a:solidFill>
                        <a:effectLst/>
                        <a:latin typeface="Calibri" panose="020F0502020204030204" pitchFamily="34" charset="0"/>
                      </a:endParaRPr>
                    </a:p>
                  </a:txBody>
                  <a:tcPr marL="9525" marR="9525" marT="9525" marB="0" anchor="b"/>
                </a:tc>
              </a:tr>
              <a:tr h="522907">
                <a:tc>
                  <a:txBody>
                    <a:bodyPr/>
                    <a:lstStyle/>
                    <a:p>
                      <a:pPr algn="l" fontAlgn="b"/>
                      <a:r>
                        <a:rPr lang="en-US" sz="1600" u="none" strike="noStrike" dirty="0">
                          <a:effectLst/>
                        </a:rPr>
                        <a:t>Mkt-RF</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50.37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9525" marR="9525" marT="9525" marB="0" anchor="b"/>
                </a:tc>
              </a:tr>
              <a:tr h="522907">
                <a:tc>
                  <a:txBody>
                    <a:bodyPr/>
                    <a:lstStyle/>
                    <a:p>
                      <a:pPr algn="l" fontAlgn="b"/>
                      <a:r>
                        <a:rPr lang="en-US" sz="1600" u="none" strike="noStrike" dirty="0">
                          <a:effectLst/>
                        </a:rPr>
                        <a:t>SMB</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0.78</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18.87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9525" marR="9525" marT="9525" marB="0" anchor="b"/>
                </a:tc>
              </a:tr>
              <a:tr h="549052">
                <a:tc>
                  <a:txBody>
                    <a:bodyPr/>
                    <a:lstStyle/>
                    <a:p>
                      <a:pPr algn="l" fontAlgn="b"/>
                      <a:r>
                        <a:rPr lang="en-US" sz="1600" u="none" strike="noStrike">
                          <a:effectLst/>
                        </a:rPr>
                        <a:t>HML</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-0.25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-6.46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044463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sp>
        <p:nvSpPr>
          <p:cNvPr id="3" name="Content Placeholder 2"/>
          <p:cNvSpPr>
            <a:spLocks noGrp="1"/>
          </p:cNvSpPr>
          <p:nvPr>
            <p:ph idx="1"/>
          </p:nvPr>
        </p:nvSpPr>
        <p:spPr/>
        <p:txBody>
          <a:bodyPr>
            <a:normAutofit/>
          </a:bodyPr>
          <a:lstStyle/>
          <a:p>
            <a:pPr marL="0" indent="0">
              <a:buNone/>
            </a:pPr>
            <a:r>
              <a:rPr lang="en-US" sz="2400" dirty="0"/>
              <a:t>VISGX is a small growth </a:t>
            </a:r>
            <a:r>
              <a:rPr lang="en-US" sz="2400" dirty="0" smtClean="0"/>
              <a:t>fund</a:t>
            </a:r>
          </a:p>
          <a:p>
            <a:pPr marL="0" indent="0">
              <a:buNone/>
            </a:pPr>
            <a:endParaRPr lang="en-US" sz="2400" dirty="0"/>
          </a:p>
          <a:p>
            <a:pPr marL="0" indent="0">
              <a:buNone/>
            </a:pPr>
            <a:r>
              <a:rPr lang="en-US" sz="2400" dirty="0" smtClean="0"/>
              <a:t>Based </a:t>
            </a:r>
            <a:r>
              <a:rPr lang="en-US" sz="2400" dirty="0"/>
              <a:t>on the </a:t>
            </a:r>
            <a:r>
              <a:rPr lang="en-US" sz="2400" dirty="0" smtClean="0"/>
              <a:t>3-factor </a:t>
            </a:r>
            <a:r>
              <a:rPr lang="en-US" sz="2400" dirty="0"/>
              <a:t>model, it tilts toward small capitalization stocks and away from large capitalization stocks (Its Small-Large (SMB) beta is </a:t>
            </a:r>
            <a:r>
              <a:rPr lang="en-US" sz="2400" dirty="0" smtClean="0"/>
              <a:t>positive 0.78) </a:t>
            </a:r>
          </a:p>
          <a:p>
            <a:pPr marL="0" indent="0">
              <a:buNone/>
            </a:pPr>
            <a:r>
              <a:rPr lang="en-US" sz="2400" dirty="0"/>
              <a:t>I</a:t>
            </a:r>
            <a:r>
              <a:rPr lang="en-US" sz="2400" dirty="0" smtClean="0"/>
              <a:t>t </a:t>
            </a:r>
            <a:r>
              <a:rPr lang="en-US" sz="2400" dirty="0"/>
              <a:t>tilts away from value stocks and toward growth stocks (Its Value-Growth (HML) beta is </a:t>
            </a:r>
            <a:r>
              <a:rPr lang="en-US" sz="2400" dirty="0" smtClean="0"/>
              <a:t>negative -0.25)</a:t>
            </a:r>
          </a:p>
          <a:p>
            <a:pPr marL="0" indent="0">
              <a:buNone/>
            </a:pPr>
            <a:endParaRPr lang="en-US" sz="2400" dirty="0"/>
          </a:p>
        </p:txBody>
      </p:sp>
    </p:spTree>
    <p:extLst>
      <p:ext uri="{BB962C8B-B14F-4D97-AF65-F5344CB8AC3E}">
        <p14:creationId xmlns:p14="http://schemas.microsoft.com/office/powerpoint/2010/main" val="1962575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lnSpcReduction="10000"/>
          </a:bodyPr>
          <a:lstStyle/>
          <a:p>
            <a:pPr marL="0" indent="0">
              <a:buNone/>
            </a:pPr>
            <a:endParaRPr lang="en-US" sz="2400" b="1" dirty="0" smtClean="0"/>
          </a:p>
          <a:p>
            <a:pPr marL="0" indent="0">
              <a:buNone/>
            </a:pPr>
            <a:r>
              <a:rPr lang="en-US" sz="2400" b="1" dirty="0" smtClean="0"/>
              <a:t>“</a:t>
            </a:r>
            <a:r>
              <a:rPr lang="en-US" sz="2400" b="1" dirty="0"/>
              <a:t>Why do active investors continue to play a negative sum game?” </a:t>
            </a:r>
            <a:endParaRPr lang="en-US" sz="2400" b="1" dirty="0" smtClean="0"/>
          </a:p>
          <a:p>
            <a:pPr marL="0" indent="0">
              <a:buNone/>
            </a:pPr>
            <a:endParaRPr lang="en-US" sz="2400" b="1" dirty="0"/>
          </a:p>
          <a:p>
            <a:pPr marL="0" indent="0">
              <a:buNone/>
            </a:pPr>
            <a:r>
              <a:rPr lang="en-US" sz="2400" b="1" dirty="0" smtClean="0"/>
              <a:t>1.  Ignorance</a:t>
            </a:r>
            <a:endParaRPr lang="en-US" sz="2400" b="1" dirty="0"/>
          </a:p>
          <a:p>
            <a:pPr marL="0" indent="0">
              <a:buNone/>
            </a:pPr>
            <a:endParaRPr lang="en-US" sz="2400" b="1" dirty="0" smtClean="0"/>
          </a:p>
          <a:p>
            <a:pPr marL="0" indent="0">
              <a:buNone/>
            </a:pPr>
            <a:r>
              <a:rPr lang="en-US" sz="2400" b="1" dirty="0" smtClean="0"/>
              <a:t>2.  </a:t>
            </a:r>
            <a:r>
              <a:rPr lang="en-US" sz="2400" b="1" dirty="0"/>
              <a:t>C</a:t>
            </a:r>
            <a:r>
              <a:rPr lang="en-US" sz="2400" b="1" dirty="0" smtClean="0"/>
              <a:t>ognitive </a:t>
            </a:r>
            <a:r>
              <a:rPr lang="en-US" sz="2400" b="1" dirty="0"/>
              <a:t>and emotional errors </a:t>
            </a:r>
            <a:endParaRPr lang="en-US" sz="2400" b="1" dirty="0" smtClean="0"/>
          </a:p>
          <a:p>
            <a:pPr marL="0" indent="0">
              <a:buNone/>
            </a:pPr>
            <a:endParaRPr lang="en-US" sz="2400" b="1" dirty="0"/>
          </a:p>
          <a:p>
            <a:pPr marL="0" indent="0">
              <a:buNone/>
            </a:pPr>
            <a:r>
              <a:rPr lang="en-US" sz="2400" b="1" dirty="0" smtClean="0"/>
              <a:t>3.  </a:t>
            </a:r>
            <a:r>
              <a:rPr lang="en-US" sz="2400" b="1" dirty="0"/>
              <a:t>W</a:t>
            </a:r>
            <a:r>
              <a:rPr lang="en-US" sz="2400" b="1" dirty="0" smtClean="0"/>
              <a:t>ants </a:t>
            </a:r>
            <a:r>
              <a:rPr lang="en-US" sz="2400" b="1" dirty="0"/>
              <a:t>for expressive and emotional </a:t>
            </a:r>
            <a:r>
              <a:rPr lang="en-US" sz="2400" b="1" dirty="0" smtClean="0"/>
              <a:t>benefits</a:t>
            </a:r>
            <a:endParaRPr lang="en-US" sz="2400" b="1" dirty="0"/>
          </a:p>
          <a:p>
            <a:pPr marL="0" indent="0">
              <a:buNone/>
            </a:pPr>
            <a:r>
              <a:rPr lang="en-US" sz="2400" b="1" dirty="0" smtClean="0"/>
              <a:t> </a:t>
            </a:r>
            <a:endParaRPr lang="en-US" sz="2400" b="1" dirty="0"/>
          </a:p>
        </p:txBody>
      </p:sp>
    </p:spTree>
    <p:extLst>
      <p:ext uri="{BB962C8B-B14F-4D97-AF65-F5344CB8AC3E}">
        <p14:creationId xmlns:p14="http://schemas.microsoft.com/office/powerpoint/2010/main" val="5602519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br>
              <a:rPr lang="en-US" sz="2800" b="1" dirty="0" smtClean="0">
                <a:latin typeface="+mn-lt"/>
              </a:rPr>
            </a:br>
            <a:r>
              <a:rPr lang="en-US" sz="2400" b="1" dirty="0">
                <a:latin typeface="+mn-lt"/>
              </a:rPr>
              <a:t>VISGX - Vanguard Small Capitalization Growth Index Fund</a:t>
            </a:r>
          </a:p>
        </p:txBody>
      </p:sp>
      <p:graphicFrame>
        <p:nvGraphicFramePr>
          <p:cNvPr id="4" name="Content Placeholder 3"/>
          <p:cNvGraphicFramePr>
            <a:graphicFrameLocks noGrp="1"/>
          </p:cNvGraphicFramePr>
          <p:nvPr>
            <p:ph idx="1"/>
            <p:extLst/>
          </p:nvPr>
        </p:nvGraphicFramePr>
        <p:xfrm>
          <a:off x="1180620" y="1481553"/>
          <a:ext cx="6979531" cy="4606730"/>
        </p:xfrm>
        <a:graphic>
          <a:graphicData uri="http://schemas.openxmlformats.org/drawingml/2006/table">
            <a:tbl>
              <a:tblPr>
                <a:tableStyleId>{5C22544A-7EE6-4342-B048-85BDC9FD1C3A}</a:tableStyleId>
              </a:tblPr>
              <a:tblGrid>
                <a:gridCol w="1679285"/>
                <a:gridCol w="1941676"/>
                <a:gridCol w="1679285"/>
                <a:gridCol w="1679285"/>
              </a:tblGrid>
              <a:tr h="456112">
                <a:tc gridSpan="2">
                  <a:txBody>
                    <a:bodyPr/>
                    <a:lstStyle/>
                    <a:p>
                      <a:pPr algn="l" fontAlgn="b"/>
                      <a:r>
                        <a:rPr lang="en-US" sz="1600" u="none" strike="noStrike" dirty="0">
                          <a:effectLst/>
                        </a:rPr>
                        <a:t>5-Factor Model</a:t>
                      </a:r>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456112">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478917">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tc>
              </a:tr>
              <a:tr h="456112">
                <a:tc>
                  <a:txBody>
                    <a:bodyPr/>
                    <a:lstStyle/>
                    <a:p>
                      <a:pPr algn="ctr" fontAlgn="b"/>
                      <a:r>
                        <a:rPr lang="en-US" sz="1600" u="none" strike="noStrike" dirty="0">
                          <a:effectLst/>
                        </a:rPr>
                        <a:t> </a:t>
                      </a:r>
                      <a:endParaRPr lang="en-US" sz="1600" b="0" i="1"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Coefficients</a:t>
                      </a:r>
                      <a:endParaRPr lang="en-US" sz="16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t Stat</a:t>
                      </a:r>
                      <a:endParaRPr lang="en-US" sz="1600" b="0" i="1"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a:effectLst/>
                        </a:rPr>
                        <a:t>P-value</a:t>
                      </a:r>
                      <a:endParaRPr lang="en-US" sz="1600" b="0" i="1" u="none" strike="noStrike">
                        <a:solidFill>
                          <a:srgbClr val="000000"/>
                        </a:solidFill>
                        <a:effectLst/>
                        <a:latin typeface="Calibri" panose="020F0502020204030204" pitchFamily="34" charset="0"/>
                      </a:endParaRPr>
                    </a:p>
                  </a:txBody>
                  <a:tcPr marL="9525" marR="9525" marT="9525" marB="0" anchor="b"/>
                </a:tc>
              </a:tr>
              <a:tr h="456112">
                <a:tc>
                  <a:txBody>
                    <a:bodyPr/>
                    <a:lstStyle/>
                    <a:p>
                      <a:pPr algn="l" fontAlgn="b"/>
                      <a:r>
                        <a:rPr lang="en-US" sz="1600" u="none" strike="noStrike" dirty="0">
                          <a:effectLst/>
                        </a:rPr>
                        <a:t>Intercept</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0.31</a:t>
                      </a:r>
                      <a:endParaRPr lang="en-US" sz="1600" b="0" i="0" u="none" strike="noStrike">
                        <a:solidFill>
                          <a:srgbClr val="000000"/>
                        </a:solidFill>
                        <a:effectLst/>
                        <a:latin typeface="Calibri" panose="020F0502020204030204" pitchFamily="34" charset="0"/>
                      </a:endParaRPr>
                    </a:p>
                  </a:txBody>
                  <a:tcPr marL="9525" marR="9525" marT="9525" marB="0" anchor="b"/>
                </a:tc>
              </a:tr>
              <a:tr h="456112">
                <a:tc>
                  <a:txBody>
                    <a:bodyPr/>
                    <a:lstStyle/>
                    <a:p>
                      <a:pPr algn="l" fontAlgn="b"/>
                      <a:r>
                        <a:rPr lang="en-US" sz="1600" u="none" strike="noStrike" dirty="0">
                          <a:effectLst/>
                        </a:rPr>
                        <a:t>Mkt-RF</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48.64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9525" marR="9525" marT="9525" marB="0" anchor="b"/>
                </a:tc>
              </a:tr>
              <a:tr h="456112">
                <a:tc>
                  <a:txBody>
                    <a:bodyPr/>
                    <a:lstStyle/>
                    <a:p>
                      <a:pPr algn="l" fontAlgn="b"/>
                      <a:r>
                        <a:rPr lang="en-US" sz="1600" u="none" strike="noStrike">
                          <a:effectLst/>
                        </a:rPr>
                        <a:t>SMB</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0.74</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18.83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9525" marR="9525" marT="9525" marB="0" anchor="b"/>
                </a:tc>
              </a:tr>
              <a:tr h="456112">
                <a:tc>
                  <a:txBody>
                    <a:bodyPr/>
                    <a:lstStyle/>
                    <a:p>
                      <a:pPr algn="l" fontAlgn="b"/>
                      <a:r>
                        <a:rPr lang="en-US" sz="1600" u="none" strike="noStrike">
                          <a:effectLst/>
                        </a:rPr>
                        <a:t>HML</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-0.16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-3.79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9525" marR="9525" marT="9525" marB="0" anchor="b"/>
                </a:tc>
              </a:tr>
              <a:tr h="456112">
                <a:tc>
                  <a:txBody>
                    <a:bodyPr/>
                    <a:lstStyle/>
                    <a:p>
                      <a:pPr algn="l" fontAlgn="b"/>
                      <a:r>
                        <a:rPr lang="en-US" sz="1600" u="none" strike="noStrike">
                          <a:effectLst/>
                        </a:rPr>
                        <a:t>RMW</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-0.20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-3.19</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r>
              <a:tr h="478917">
                <a:tc>
                  <a:txBody>
                    <a:bodyPr/>
                    <a:lstStyle/>
                    <a:p>
                      <a:pPr algn="l" fontAlgn="b"/>
                      <a:r>
                        <a:rPr lang="en-US" sz="1600" u="none" strike="noStrike">
                          <a:effectLst/>
                        </a:rPr>
                        <a:t>CMA</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-0.25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-3.52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8995486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Behavioral asset pricing</a:t>
            </a:r>
            <a:endParaRPr lang="en-US" sz="2800" b="1" dirty="0">
              <a:latin typeface="+mn-lt"/>
            </a:endParaRPr>
          </a:p>
        </p:txBody>
      </p:sp>
      <p:sp>
        <p:nvSpPr>
          <p:cNvPr id="3" name="Content Placeholder 2"/>
          <p:cNvSpPr>
            <a:spLocks noGrp="1"/>
          </p:cNvSpPr>
          <p:nvPr>
            <p:ph idx="1"/>
          </p:nvPr>
        </p:nvSpPr>
        <p:spPr/>
        <p:txBody>
          <a:bodyPr>
            <a:normAutofit/>
          </a:bodyPr>
          <a:lstStyle/>
          <a:p>
            <a:pPr marL="0" indent="0">
              <a:buNone/>
            </a:pPr>
            <a:r>
              <a:rPr lang="en-US" sz="2400" dirty="0"/>
              <a:t>VISGX is a small growth </a:t>
            </a:r>
            <a:r>
              <a:rPr lang="en-US" sz="2400" dirty="0" smtClean="0"/>
              <a:t>fund</a:t>
            </a:r>
          </a:p>
          <a:p>
            <a:pPr marL="0" indent="0">
              <a:buNone/>
            </a:pPr>
            <a:endParaRPr lang="en-US" sz="2400" dirty="0"/>
          </a:p>
          <a:p>
            <a:pPr marL="0" indent="0">
              <a:buNone/>
            </a:pPr>
            <a:r>
              <a:rPr lang="en-US" sz="2400" dirty="0" smtClean="0"/>
              <a:t>Based </a:t>
            </a:r>
            <a:r>
              <a:rPr lang="en-US" sz="2400" dirty="0"/>
              <a:t>on the 5-factor model, </a:t>
            </a:r>
            <a:r>
              <a:rPr lang="en-US" sz="2400" dirty="0" smtClean="0"/>
              <a:t>it </a:t>
            </a:r>
            <a:r>
              <a:rPr lang="en-US" sz="2400" dirty="0"/>
              <a:t>tilts away from stocks with robust profitability and stocks with conservative </a:t>
            </a:r>
            <a:r>
              <a:rPr lang="en-US" sz="2400" dirty="0" smtClean="0"/>
              <a:t>investment</a:t>
            </a:r>
          </a:p>
          <a:p>
            <a:pPr marL="0" indent="0">
              <a:buNone/>
            </a:pPr>
            <a:endParaRPr lang="en-US" sz="2400" dirty="0"/>
          </a:p>
          <a:p>
            <a:pPr marL="0" indent="0">
              <a:buNone/>
            </a:pPr>
            <a:r>
              <a:rPr lang="en-US" sz="2400" dirty="0" smtClean="0"/>
              <a:t>Its RMW coefficient is negative -0.20, and its CMA coefficient is negative -0.25</a:t>
            </a:r>
            <a:endParaRPr lang="en-US" sz="2400" dirty="0"/>
          </a:p>
        </p:txBody>
      </p:sp>
    </p:spTree>
    <p:extLst>
      <p:ext uri="{BB962C8B-B14F-4D97-AF65-F5344CB8AC3E}">
        <p14:creationId xmlns:p14="http://schemas.microsoft.com/office/powerpoint/2010/main" val="2023517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a:t>Intrinsic </a:t>
            </a:r>
            <a:r>
              <a:rPr lang="en-US" b="1" dirty="0" smtClean="0"/>
              <a:t>value</a:t>
            </a:r>
            <a:endParaRPr lang="en-US" dirty="0"/>
          </a:p>
          <a:p>
            <a:pPr marL="0" indent="0">
              <a:buNone/>
            </a:pPr>
            <a:endParaRPr lang="en-US" i="1" dirty="0" smtClean="0"/>
          </a:p>
          <a:p>
            <a:pPr marL="0" indent="0">
              <a:buNone/>
            </a:pPr>
            <a:r>
              <a:rPr lang="en-US" sz="2400" b="1" i="1" dirty="0" smtClean="0"/>
              <a:t>A </a:t>
            </a:r>
            <a:r>
              <a:rPr lang="en-US" sz="2400" b="1" i="1" dirty="0"/>
              <a:t>cow for her milk, </a:t>
            </a:r>
            <a:endParaRPr lang="en-US" sz="2400" b="1" dirty="0"/>
          </a:p>
          <a:p>
            <a:pPr marL="0" indent="0">
              <a:buNone/>
            </a:pPr>
            <a:r>
              <a:rPr lang="en-US" sz="2400" b="1" i="1" dirty="0"/>
              <a:t>A hen for her eggs, </a:t>
            </a:r>
            <a:endParaRPr lang="en-US" sz="2400" b="1" dirty="0"/>
          </a:p>
          <a:p>
            <a:pPr marL="0" indent="0">
              <a:buNone/>
            </a:pPr>
            <a:r>
              <a:rPr lang="en-US" sz="2400" b="1" i="1" dirty="0"/>
              <a:t>And a stock, by heck, for her dividends</a:t>
            </a:r>
            <a:endParaRPr lang="en-US" sz="2400" b="1" dirty="0"/>
          </a:p>
          <a:p>
            <a:pPr marL="0" indent="0">
              <a:buNone/>
            </a:pPr>
            <a:endParaRPr lang="en-US" sz="2400" b="1" dirty="0" smtClean="0"/>
          </a:p>
          <a:p>
            <a:pPr marL="0" indent="0">
              <a:buNone/>
            </a:pPr>
            <a:r>
              <a:rPr lang="en-US" sz="2000" b="1" dirty="0"/>
              <a:t>John Burr </a:t>
            </a:r>
            <a:r>
              <a:rPr lang="en-US" sz="2000" b="1" dirty="0" smtClean="0"/>
              <a:t>Williams, </a:t>
            </a:r>
            <a:r>
              <a:rPr lang="en-US" sz="2000" b="1" i="1" dirty="0"/>
              <a:t>The Theory of Investment </a:t>
            </a:r>
            <a:r>
              <a:rPr lang="en-US" sz="2000" b="1" i="1" dirty="0" smtClean="0"/>
              <a:t>Value</a:t>
            </a:r>
            <a:endParaRPr lang="en-US" sz="2000" b="1" dirty="0"/>
          </a:p>
        </p:txBody>
      </p:sp>
    </p:spTree>
    <p:extLst>
      <p:ext uri="{BB962C8B-B14F-4D97-AF65-F5344CB8AC3E}">
        <p14:creationId xmlns:p14="http://schemas.microsoft.com/office/powerpoint/2010/main" val="1652821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smtClean="0"/>
              <a:t>Price-equals-value </a:t>
            </a:r>
            <a:r>
              <a:rPr lang="en-US" b="1" dirty="0"/>
              <a:t>and hard-to-beat markets</a:t>
            </a:r>
            <a:endParaRPr lang="en-US" dirty="0"/>
          </a:p>
          <a:p>
            <a:endParaRPr lang="en-US" dirty="0" smtClean="0"/>
          </a:p>
          <a:p>
            <a:pPr marL="0" indent="0">
              <a:buNone/>
            </a:pPr>
            <a:r>
              <a:rPr lang="en-US" sz="2400" b="1" dirty="0" smtClean="0"/>
              <a:t>Warren Buffett </a:t>
            </a:r>
            <a:r>
              <a:rPr lang="en-US" sz="2400" b="1" dirty="0"/>
              <a:t>received three bids from sellers of Citizens Insurance bonds, one at a price that would yield 11.33%, one at 9.87% and one at 6.00</a:t>
            </a:r>
            <a:r>
              <a:rPr lang="en-US" sz="2400" b="1" dirty="0" smtClean="0"/>
              <a:t>% </a:t>
            </a:r>
          </a:p>
          <a:p>
            <a:pPr marL="0" indent="0">
              <a:buNone/>
            </a:pPr>
            <a:endParaRPr lang="en-US" sz="2400" b="1" dirty="0" smtClean="0"/>
          </a:p>
          <a:p>
            <a:pPr marL="0" indent="0">
              <a:buNone/>
            </a:pPr>
            <a:r>
              <a:rPr lang="en-US" sz="2400" b="1" dirty="0" smtClean="0"/>
              <a:t>"</a:t>
            </a:r>
            <a:r>
              <a:rPr lang="en-US" sz="2400" b="1" dirty="0"/>
              <a:t>It's the same bond, the same time, the same </a:t>
            </a:r>
            <a:r>
              <a:rPr lang="en-US" sz="2400" b="1" dirty="0" smtClean="0"/>
              <a:t>dealer. </a:t>
            </a:r>
            <a:r>
              <a:rPr lang="en-US" sz="2400" b="1" dirty="0"/>
              <a:t>And a big </a:t>
            </a:r>
            <a:r>
              <a:rPr lang="en-US" sz="2400" b="1" dirty="0" smtClean="0"/>
              <a:t>issue”</a:t>
            </a:r>
          </a:p>
        </p:txBody>
      </p:sp>
    </p:spTree>
    <p:extLst>
      <p:ext uri="{BB962C8B-B14F-4D97-AF65-F5344CB8AC3E}">
        <p14:creationId xmlns:p14="http://schemas.microsoft.com/office/powerpoint/2010/main" val="374250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smtClean="0"/>
              <a:t>Price-equals-value </a:t>
            </a:r>
            <a:r>
              <a:rPr lang="en-US" b="1" dirty="0"/>
              <a:t>and hard-to-beat markets</a:t>
            </a:r>
            <a:endParaRPr lang="en-US" dirty="0"/>
          </a:p>
          <a:p>
            <a:pPr marL="0" indent="0">
              <a:buNone/>
            </a:pPr>
            <a:endParaRPr lang="en-US" sz="2400" b="1" dirty="0" smtClean="0"/>
          </a:p>
          <a:p>
            <a:pPr marL="0" indent="0">
              <a:buNone/>
            </a:pPr>
            <a:endParaRPr lang="en-US" sz="2400" dirty="0"/>
          </a:p>
          <a:p>
            <a:pPr marL="0" indent="0">
              <a:buNone/>
            </a:pPr>
            <a:r>
              <a:rPr lang="en-US" sz="2400" b="1" dirty="0" smtClean="0"/>
              <a:t>“This </a:t>
            </a:r>
            <a:r>
              <a:rPr lang="en-US" sz="2400" b="1" dirty="0"/>
              <a:t>is not some little anomaly, as they like to say in academic circles every time they find something that disagrees with their [efficient market] </a:t>
            </a:r>
            <a:r>
              <a:rPr lang="en-US" sz="2400" b="1" dirty="0" smtClean="0"/>
              <a:t>theory“</a:t>
            </a:r>
          </a:p>
          <a:p>
            <a:pPr marL="0" indent="0">
              <a:buNone/>
            </a:pPr>
            <a:endParaRPr lang="en-US" sz="2400" b="1" dirty="0"/>
          </a:p>
          <a:p>
            <a:pPr marL="0" indent="0">
              <a:buNone/>
            </a:pPr>
            <a:r>
              <a:rPr lang="en-US" sz="2400" b="1" dirty="0"/>
              <a:t>Buffett referred to “efficient market,” but the term price-equals-value market would have been more </a:t>
            </a:r>
            <a:r>
              <a:rPr lang="en-US" sz="2400" b="1" dirty="0" smtClean="0"/>
              <a:t>pre­cise </a:t>
            </a:r>
            <a:endParaRPr lang="en-US" sz="2400" b="1" dirty="0"/>
          </a:p>
        </p:txBody>
      </p:sp>
    </p:spTree>
    <p:extLst>
      <p:ext uri="{BB962C8B-B14F-4D97-AF65-F5344CB8AC3E}">
        <p14:creationId xmlns:p14="http://schemas.microsoft.com/office/powerpoint/2010/main" val="3716185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mn-lt"/>
              </a:rPr>
              <a:t>Behavioral Market Efficiency</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b="1" dirty="0" smtClean="0"/>
              <a:t>Price-equals-value </a:t>
            </a:r>
            <a:r>
              <a:rPr lang="en-US" b="1" dirty="0"/>
              <a:t>and hard-to-beat markets</a:t>
            </a:r>
            <a:endParaRPr lang="en-US" dirty="0"/>
          </a:p>
          <a:p>
            <a:pPr marL="0" indent="0">
              <a:buNone/>
            </a:pPr>
            <a:endParaRPr lang="en-US" sz="2400" dirty="0" smtClean="0"/>
          </a:p>
          <a:p>
            <a:pPr marL="0" indent="0">
              <a:buNone/>
            </a:pPr>
            <a:endParaRPr lang="en-US" sz="2400" b="1" dirty="0" smtClean="0"/>
          </a:p>
          <a:p>
            <a:pPr marL="0" indent="0">
              <a:buNone/>
            </a:pPr>
            <a:endParaRPr lang="en-US" sz="2400" b="1" dirty="0"/>
          </a:p>
          <a:p>
            <a:pPr marL="0" indent="0">
              <a:buNone/>
            </a:pPr>
            <a:r>
              <a:rPr lang="en-US" sz="2400" b="1" dirty="0" smtClean="0"/>
              <a:t>Buffett </a:t>
            </a:r>
            <a:r>
              <a:rPr lang="en-US" sz="2400" b="1" dirty="0"/>
              <a:t>cautioned investors not to jump too fast from evidence that markets are not price-equals-value markets to the conclusion that markets are not hard-to-beat </a:t>
            </a:r>
            <a:r>
              <a:rPr lang="en-US" sz="2400" b="1" dirty="0" smtClean="0"/>
              <a:t>markets</a:t>
            </a:r>
          </a:p>
          <a:p>
            <a:endParaRPr lang="en-US" sz="2400" dirty="0"/>
          </a:p>
        </p:txBody>
      </p:sp>
    </p:spTree>
    <p:extLst>
      <p:ext uri="{BB962C8B-B14F-4D97-AF65-F5344CB8AC3E}">
        <p14:creationId xmlns:p14="http://schemas.microsoft.com/office/powerpoint/2010/main" val="30806865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2350</TotalTime>
  <Words>2260</Words>
  <Application>Microsoft Office PowerPoint</Application>
  <PresentationFormat>On-screen Show (4:3)</PresentationFormat>
  <Paragraphs>466</Paragraphs>
  <Slides>51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Calibri Light</vt:lpstr>
      <vt:lpstr>Office Theme</vt:lpstr>
      <vt:lpstr>PowerPoint Presentation</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Behavioral Market Efficiency</vt:lpstr>
      <vt:lpstr>PowerPoint Presentation</vt:lpstr>
      <vt:lpstr>PowerPoint Presentation</vt:lpstr>
      <vt:lpstr>PowerPoint Presentation</vt:lpstr>
      <vt:lpstr>PowerPoint Presentation</vt:lpstr>
      <vt:lpstr>Behavioral Market Efficiency</vt:lpstr>
      <vt:lpstr>PowerPoint Presentation</vt:lpstr>
      <vt:lpstr>PowerPoint Presentation</vt:lpstr>
      <vt:lpstr>PowerPoint Presentation</vt:lpstr>
      <vt:lpstr>PowerPoint Presentation</vt:lpstr>
      <vt:lpstr>Behavioral Market Efficiency</vt:lpstr>
      <vt:lpstr>Behavioral Market Efficiency</vt:lpstr>
      <vt:lpstr>Behavioral Market Efficiency</vt:lpstr>
      <vt:lpstr> Behavioral efficient markets </vt:lpstr>
      <vt:lpstr>Behavioral asset pricing</vt:lpstr>
      <vt:lpstr>Behavioral asset pricing</vt:lpstr>
      <vt:lpstr>Behavioral asset pricing</vt:lpstr>
      <vt:lpstr>Behavioral asset pricing</vt:lpstr>
      <vt:lpstr>Behavioral asset pricing VISGX - Vanguard Small Capitalization Growth Index Fund</vt:lpstr>
      <vt:lpstr>Behavioral asset pricing</vt:lpstr>
      <vt:lpstr>Behavioral asset pricing VISGX - Vanguard Small Capitalization Growth Index Fund</vt:lpstr>
      <vt:lpstr>Behavioral asset pricing</vt:lpstr>
      <vt:lpstr>Behavioral asset pricing VISGX - Vanguard Small Capitalization Growth Index Fund</vt:lpstr>
      <vt:lpstr>Behavioral asset pricing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Meir</dc:creator>
  <cp:lastModifiedBy>Meir</cp:lastModifiedBy>
  <cp:revision>66</cp:revision>
  <dcterms:created xsi:type="dcterms:W3CDTF">2016-11-06T15:33:39Z</dcterms:created>
  <dcterms:modified xsi:type="dcterms:W3CDTF">2017-09-13T15:03:49Z</dcterms:modified>
</cp:coreProperties>
</file>